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90" r:id="rId3"/>
    <p:sldId id="347" r:id="rId4"/>
    <p:sldId id="323" r:id="rId5"/>
    <p:sldId id="349" r:id="rId6"/>
    <p:sldId id="348" r:id="rId7"/>
    <p:sldId id="328" r:id="rId8"/>
    <p:sldId id="326" r:id="rId9"/>
    <p:sldId id="327" r:id="rId10"/>
    <p:sldId id="329" r:id="rId11"/>
    <p:sldId id="330" r:id="rId12"/>
    <p:sldId id="331" r:id="rId13"/>
    <p:sldId id="332" r:id="rId14"/>
    <p:sldId id="333" r:id="rId15"/>
    <p:sldId id="344" r:id="rId16"/>
    <p:sldId id="334" r:id="rId17"/>
    <p:sldId id="335" r:id="rId18"/>
    <p:sldId id="336" r:id="rId19"/>
    <p:sldId id="337" r:id="rId20"/>
    <p:sldId id="338" r:id="rId21"/>
    <p:sldId id="339" r:id="rId22"/>
    <p:sldId id="340" r:id="rId23"/>
    <p:sldId id="341" r:id="rId24"/>
    <p:sldId id="342" r:id="rId25"/>
    <p:sldId id="343" r:id="rId26"/>
    <p:sldId id="345" r:id="rId27"/>
    <p:sldId id="350" r:id="rId28"/>
    <p:sldId id="351" r:id="rId29"/>
    <p:sldId id="357" r:id="rId30"/>
    <p:sldId id="353" r:id="rId31"/>
    <p:sldId id="354" r:id="rId32"/>
    <p:sldId id="355" r:id="rId33"/>
    <p:sldId id="356" r:id="rId34"/>
    <p:sldId id="296" r:id="rId35"/>
    <p:sldId id="324" r:id="rId36"/>
    <p:sldId id="273" r:id="rId37"/>
    <p:sldId id="274"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jD+pSG0G8b79OxwdaVyWFd7a3Q1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1"/>
    <p:restoredTop sz="87347"/>
  </p:normalViewPr>
  <p:slideViewPr>
    <p:cSldViewPr snapToGrid="0" snapToObjects="1">
      <p:cViewPr varScale="1">
        <p:scale>
          <a:sx n="109" d="100"/>
          <a:sy n="109" d="100"/>
        </p:scale>
        <p:origin x="20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76"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77"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9750" cy="512763"/>
          </a:xfrm>
          <a:prstGeom prst="rect">
            <a:avLst/>
          </a:prstGeom>
          <a:noFill/>
          <a:ln>
            <a:noFill/>
          </a:ln>
        </p:spPr>
        <p:txBody>
          <a:bodyPr spcFirstLastPara="1" wrap="square" lIns="97200" tIns="48600" rIns="97200" bIns="486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2725" y="0"/>
            <a:ext cx="3079750" cy="512763"/>
          </a:xfrm>
          <a:prstGeom prst="rect">
            <a:avLst/>
          </a:prstGeom>
          <a:noFill/>
          <a:ln>
            <a:noFill/>
          </a:ln>
        </p:spPr>
        <p:txBody>
          <a:bodyPr spcFirstLastPara="1" wrap="square" lIns="97200" tIns="48600" rIns="97200" bIns="486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3" y="4860925"/>
            <a:ext cx="5684837" cy="4605338"/>
          </a:xfrm>
          <a:prstGeom prst="rect">
            <a:avLst/>
          </a:prstGeom>
          <a:noFill/>
          <a:ln>
            <a:noFill/>
          </a:ln>
        </p:spPr>
        <p:txBody>
          <a:bodyPr spcFirstLastPara="1" wrap="square" lIns="97200" tIns="48600" rIns="97200" bIns="486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0263"/>
            <a:ext cx="3079750" cy="512762"/>
          </a:xfrm>
          <a:prstGeom prst="rect">
            <a:avLst/>
          </a:prstGeom>
          <a:noFill/>
          <a:ln>
            <a:noFill/>
          </a:ln>
        </p:spPr>
        <p:txBody>
          <a:bodyPr spcFirstLastPara="1" wrap="square" lIns="97200" tIns="48600" rIns="97200" bIns="486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2725" y="9720263"/>
            <a:ext cx="3079750" cy="512762"/>
          </a:xfrm>
          <a:prstGeom prst="rect">
            <a:avLst/>
          </a:prstGeom>
          <a:noFill/>
          <a:ln>
            <a:noFill/>
          </a:ln>
        </p:spPr>
        <p:txBody>
          <a:bodyPr spcFirstLastPara="1" wrap="square" lIns="97200" tIns="48600" rIns="97200" bIns="486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65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25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293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528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01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4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23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96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72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51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60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50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39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66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002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33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709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143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739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324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700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9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90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459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970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017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this is the number of times a base within a genome has been sequenced. The greater the depth, the greater the confidence in the identity of the sequenced base.</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139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this is the percentage of the whole genome that has been sequenced</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639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337" name="Google Shape;337;p9: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343" name="Google Shape;343;p10: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29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b="0" i="0" dirty="0">
                <a:solidFill>
                  <a:srgbClr val="4A4A4A"/>
                </a:solidFill>
                <a:effectLst/>
                <a:latin typeface="HelveticaNow"/>
              </a:rPr>
              <a:t>When sequencing DNA or RNA with nanopores, the changes in current caused by the strand of DNA or RNA as it passes through the pore are recorded by the </a:t>
            </a:r>
            <a:r>
              <a:rPr lang="en-US" b="0" i="0" dirty="0" err="1">
                <a:solidFill>
                  <a:srgbClr val="4A4A4A"/>
                </a:solidFill>
                <a:effectLst/>
                <a:latin typeface="HelveticaNow"/>
              </a:rPr>
              <a:t>MinKNOW</a:t>
            </a:r>
            <a:r>
              <a:rPr lang="en-US" b="0" i="0" baseline="30000" dirty="0">
                <a:solidFill>
                  <a:srgbClr val="4A4A4A"/>
                </a:solidFill>
                <a:effectLst/>
                <a:latin typeface="HelveticaNow"/>
              </a:rPr>
              <a:t>™ </a:t>
            </a:r>
            <a:r>
              <a:rPr lang="en-US" b="0" i="0" dirty="0">
                <a:solidFill>
                  <a:srgbClr val="4A4A4A"/>
                </a:solidFill>
                <a:effectLst/>
                <a:latin typeface="HelveticaNow"/>
              </a:rPr>
              <a:t>software which runs all of Oxford Nanopore's sequencing devices. The processive movement of bases through the pore leads to a continual change in current, known as the “squiggle”. </a:t>
            </a:r>
            <a:r>
              <a:rPr lang="en-US" b="0" i="0" dirty="0" err="1">
                <a:solidFill>
                  <a:srgbClr val="4A4A4A"/>
                </a:solidFill>
                <a:effectLst/>
                <a:latin typeface="HelveticaNow"/>
              </a:rPr>
              <a:t>MinKNOW</a:t>
            </a:r>
            <a:r>
              <a:rPr lang="en-US" b="0" i="0" dirty="0">
                <a:solidFill>
                  <a:srgbClr val="4A4A4A"/>
                </a:solidFill>
                <a:effectLst/>
                <a:latin typeface="HelveticaNow"/>
              </a:rPr>
              <a:t> processes the squiggle into reads in real-time, each read corresponding to a single strand of DNA/RNA. These reads are written out into FAST5 files.</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5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75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Before you can use your data for post-analysis, you should check to see if your </a:t>
            </a:r>
            <a:r>
              <a:rPr lang="en-US" dirty="0" err="1"/>
              <a:t>fastq</a:t>
            </a:r>
            <a:r>
              <a:rPr lang="en-US" dirty="0"/>
              <a:t> files pass quality control checks. ONT sequencing is more prone to errors than Illumina and so you have to be more careful. The cut off for depth should be at least 30, but 50-60 is a good minimum. You can get away with lower coverage, but the genome becomes more noisy. This noise can affect downstream applications e.g. variant calls (true SNPs or sequencing error) and phylogenetic trees (more noise = more things filtered out and a less accurate tree).</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08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23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492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tandard no images">
  <p:cSld name="CONTENT Standard no images">
    <p:spTree>
      <p:nvGrpSpPr>
        <p:cNvPr id="1" name="Shape 24"/>
        <p:cNvGrpSpPr/>
        <p:nvPr/>
      </p:nvGrpSpPr>
      <p:grpSpPr>
        <a:xfrm>
          <a:off x="0" y="0"/>
          <a:ext cx="0" cy="0"/>
          <a:chOff x="0" y="0"/>
          <a:chExt cx="0" cy="0"/>
        </a:xfrm>
      </p:grpSpPr>
      <p:sp>
        <p:nvSpPr>
          <p:cNvPr id="25" name="Google Shape;25;p1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26" name="Google Shape;26;p13"/>
          <p:cNvGrpSpPr/>
          <p:nvPr/>
        </p:nvGrpSpPr>
        <p:grpSpPr>
          <a:xfrm>
            <a:off x="0" y="6813550"/>
            <a:ext cx="12192000" cy="50800"/>
            <a:chOff x="0" y="6813551"/>
            <a:chExt cx="12192000" cy="50800"/>
          </a:xfrm>
        </p:grpSpPr>
        <p:sp>
          <p:nvSpPr>
            <p:cNvPr id="27" name="Google Shape;27;p1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 name="Google Shape;28;p1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 name="Google Shape;29;p1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 name="Google Shape;30;p1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 name="Google Shape;31;p1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Google Shape;32;p1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1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4" name="Google Shape;34;p1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35" name="Google Shape;35;p13"/>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36" name="Google Shape;36;p13"/>
          <p:cNvSpPr txBox="1">
            <a:spLocks noGrp="1"/>
          </p:cNvSpPr>
          <p:nvPr>
            <p:ph type="title"/>
          </p:nvPr>
        </p:nvSpPr>
        <p:spPr>
          <a:xfrm>
            <a:off x="599965" y="427831"/>
            <a:ext cx="109728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 name="Google Shape;37;p13"/>
          <p:cNvSpPr txBox="1">
            <a:spLocks noGrp="1"/>
          </p:cNvSpPr>
          <p:nvPr>
            <p:ph type="body" idx="1"/>
          </p:nvPr>
        </p:nvSpPr>
        <p:spPr>
          <a:xfrm>
            <a:off x="609600" y="1601969"/>
            <a:ext cx="109728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banner image">
  <p:cSld name="CONTENT banner image">
    <p:spTree>
      <p:nvGrpSpPr>
        <p:cNvPr id="1" name="Shape 164"/>
        <p:cNvGrpSpPr/>
        <p:nvPr/>
      </p:nvGrpSpPr>
      <p:grpSpPr>
        <a:xfrm>
          <a:off x="0" y="0"/>
          <a:ext cx="0" cy="0"/>
          <a:chOff x="0" y="0"/>
          <a:chExt cx="0" cy="0"/>
        </a:xfrm>
      </p:grpSpPr>
      <p:sp>
        <p:nvSpPr>
          <p:cNvPr id="165" name="Google Shape;165;p2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66" name="Google Shape;166;p23"/>
          <p:cNvGrpSpPr/>
          <p:nvPr/>
        </p:nvGrpSpPr>
        <p:grpSpPr>
          <a:xfrm>
            <a:off x="0" y="2782888"/>
            <a:ext cx="12192000" cy="50800"/>
            <a:chOff x="0" y="6813551"/>
            <a:chExt cx="12192000" cy="50800"/>
          </a:xfrm>
        </p:grpSpPr>
        <p:sp>
          <p:nvSpPr>
            <p:cNvPr id="167" name="Google Shape;167;p2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2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2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2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2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2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2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74" name="Google Shape;174;p2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175" name="Google Shape;175;p23"/>
          <p:cNvPicPr preferRelativeResize="0"/>
          <p:nvPr/>
        </p:nvPicPr>
        <p:blipFill rotWithShape="1">
          <a:blip r:embed="rId3">
            <a:alphaModFix/>
          </a:blip>
          <a:srcRect/>
          <a:stretch/>
        </p:blipFill>
        <p:spPr>
          <a:xfrm>
            <a:off x="1160463" y="3798888"/>
            <a:ext cx="1460500" cy="44450"/>
          </a:xfrm>
          <a:prstGeom prst="rect">
            <a:avLst/>
          </a:prstGeom>
          <a:noFill/>
          <a:ln>
            <a:noFill/>
          </a:ln>
        </p:spPr>
      </p:pic>
      <p:sp>
        <p:nvSpPr>
          <p:cNvPr id="176" name="Google Shape;176;p23"/>
          <p:cNvSpPr txBox="1">
            <a:spLocks noGrp="1"/>
          </p:cNvSpPr>
          <p:nvPr>
            <p:ph type="title"/>
          </p:nvPr>
        </p:nvSpPr>
        <p:spPr>
          <a:xfrm>
            <a:off x="1066795" y="3120247"/>
            <a:ext cx="10247633"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7" name="Google Shape;177;p23"/>
          <p:cNvSpPr txBox="1">
            <a:spLocks noGrp="1"/>
          </p:cNvSpPr>
          <p:nvPr>
            <p:ph type="body" idx="1"/>
          </p:nvPr>
        </p:nvSpPr>
        <p:spPr>
          <a:xfrm>
            <a:off x="1076430" y="3951845"/>
            <a:ext cx="10247633" cy="255208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3"/>
          <p:cNvSpPr>
            <a:spLocks noGrp="1"/>
          </p:cNvSpPr>
          <p:nvPr>
            <p:ph type="pic" idx="2"/>
          </p:nvPr>
        </p:nvSpPr>
        <p:spPr>
          <a:xfrm>
            <a:off x="0" y="0"/>
            <a:ext cx="12192000" cy="27813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left images slanted">
  <p:cSld name="CONTENT left images slanted">
    <p:spTree>
      <p:nvGrpSpPr>
        <p:cNvPr id="1" name="Shape 179"/>
        <p:cNvGrpSpPr/>
        <p:nvPr/>
      </p:nvGrpSpPr>
      <p:grpSpPr>
        <a:xfrm>
          <a:off x="0" y="0"/>
          <a:ext cx="0" cy="0"/>
          <a:chOff x="0" y="0"/>
          <a:chExt cx="0" cy="0"/>
        </a:xfrm>
      </p:grpSpPr>
      <p:sp>
        <p:nvSpPr>
          <p:cNvPr id="180" name="Google Shape;180;p2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81" name="Google Shape;181;p24"/>
          <p:cNvGrpSpPr/>
          <p:nvPr/>
        </p:nvGrpSpPr>
        <p:grpSpPr>
          <a:xfrm>
            <a:off x="0" y="6813550"/>
            <a:ext cx="12192000" cy="50800"/>
            <a:chOff x="0" y="6813551"/>
            <a:chExt cx="12192000" cy="50800"/>
          </a:xfrm>
        </p:grpSpPr>
        <p:sp>
          <p:nvSpPr>
            <p:cNvPr id="182" name="Google Shape;182;p2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2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2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2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2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2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2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89" name="Google Shape;189;p24"/>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190" name="Google Shape;190;p24"/>
          <p:cNvPicPr preferRelativeResize="0"/>
          <p:nvPr/>
        </p:nvPicPr>
        <p:blipFill rotWithShape="1">
          <a:blip r:embed="rId3">
            <a:alphaModFix/>
          </a:blip>
          <a:srcRect/>
          <a:stretch/>
        </p:blipFill>
        <p:spPr>
          <a:xfrm>
            <a:off x="3563938" y="1108075"/>
            <a:ext cx="1460500" cy="46038"/>
          </a:xfrm>
          <a:prstGeom prst="rect">
            <a:avLst/>
          </a:prstGeom>
          <a:noFill/>
          <a:ln>
            <a:noFill/>
          </a:ln>
        </p:spPr>
      </p:pic>
      <p:sp>
        <p:nvSpPr>
          <p:cNvPr id="191" name="Google Shape;191;p24"/>
          <p:cNvSpPr txBox="1">
            <a:spLocks noGrp="1"/>
          </p:cNvSpPr>
          <p:nvPr>
            <p:ph type="title"/>
          </p:nvPr>
        </p:nvSpPr>
        <p:spPr>
          <a:xfrm>
            <a:off x="3455928" y="427831"/>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2" name="Google Shape;192;p24"/>
          <p:cNvSpPr txBox="1">
            <a:spLocks noGrp="1"/>
          </p:cNvSpPr>
          <p:nvPr>
            <p:ph type="body" idx="1"/>
          </p:nvPr>
        </p:nvSpPr>
        <p:spPr>
          <a:xfrm>
            <a:off x="3455928" y="1342716"/>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3" name="Google Shape;193;p24"/>
          <p:cNvSpPr>
            <a:spLocks noGrp="1"/>
          </p:cNvSpPr>
          <p:nvPr>
            <p:ph type="pic" idx="2"/>
          </p:nvPr>
        </p:nvSpPr>
        <p:spPr>
          <a:xfrm>
            <a:off x="0" y="0"/>
            <a:ext cx="2949575" cy="4064000"/>
          </a:xfrm>
          <a:prstGeom prst="rect">
            <a:avLst/>
          </a:prstGeom>
          <a:noFill/>
          <a:ln>
            <a:noFill/>
          </a:ln>
        </p:spPr>
      </p:sp>
      <p:sp>
        <p:nvSpPr>
          <p:cNvPr id="194" name="Google Shape;194;p24"/>
          <p:cNvSpPr>
            <a:spLocks noGrp="1"/>
          </p:cNvSpPr>
          <p:nvPr>
            <p:ph type="pic" idx="3"/>
          </p:nvPr>
        </p:nvSpPr>
        <p:spPr>
          <a:xfrm>
            <a:off x="0" y="4111100"/>
            <a:ext cx="3458339" cy="270245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ictures on right">
  <p:cSld name="CONTENT pictures on right">
    <p:spTree>
      <p:nvGrpSpPr>
        <p:cNvPr id="1" name="Shape 195"/>
        <p:cNvGrpSpPr/>
        <p:nvPr/>
      </p:nvGrpSpPr>
      <p:grpSpPr>
        <a:xfrm>
          <a:off x="0" y="0"/>
          <a:ext cx="0" cy="0"/>
          <a:chOff x="0" y="0"/>
          <a:chExt cx="0" cy="0"/>
        </a:xfrm>
      </p:grpSpPr>
      <p:sp>
        <p:nvSpPr>
          <p:cNvPr id="196" name="Google Shape;196;p25"/>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97" name="Google Shape;197;p25"/>
          <p:cNvGrpSpPr/>
          <p:nvPr/>
        </p:nvGrpSpPr>
        <p:grpSpPr>
          <a:xfrm>
            <a:off x="0" y="6813550"/>
            <a:ext cx="12192000" cy="50800"/>
            <a:chOff x="0" y="6813551"/>
            <a:chExt cx="12192000" cy="50800"/>
          </a:xfrm>
        </p:grpSpPr>
        <p:sp>
          <p:nvSpPr>
            <p:cNvPr id="198" name="Google Shape;198;p25"/>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25"/>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25"/>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25"/>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25"/>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25"/>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25"/>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05" name="Google Shape;205;p25"/>
          <p:cNvPicPr preferRelativeResize="0"/>
          <p:nvPr/>
        </p:nvPicPr>
        <p:blipFill rotWithShape="1">
          <a:blip r:embed="rId2">
            <a:alphaModFix/>
          </a:blip>
          <a:srcRect/>
          <a:stretch/>
        </p:blipFill>
        <p:spPr>
          <a:xfrm>
            <a:off x="307975" y="6105525"/>
            <a:ext cx="1160463" cy="539750"/>
          </a:xfrm>
          <a:prstGeom prst="rect">
            <a:avLst/>
          </a:prstGeom>
          <a:noFill/>
          <a:ln>
            <a:noFill/>
          </a:ln>
        </p:spPr>
      </p:pic>
      <p:pic>
        <p:nvPicPr>
          <p:cNvPr id="206" name="Google Shape;206;p25"/>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207" name="Google Shape;207;p25"/>
          <p:cNvSpPr txBox="1">
            <a:spLocks noGrp="1"/>
          </p:cNvSpPr>
          <p:nvPr>
            <p:ph type="body" idx="1"/>
          </p:nvPr>
        </p:nvSpPr>
        <p:spPr>
          <a:xfrm>
            <a:off x="609600" y="1342716"/>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8" name="Google Shape;208;p25"/>
          <p:cNvSpPr>
            <a:spLocks noGrp="1"/>
          </p:cNvSpPr>
          <p:nvPr>
            <p:ph type="pic" idx="2"/>
          </p:nvPr>
        </p:nvSpPr>
        <p:spPr>
          <a:xfrm>
            <a:off x="9245600" y="6350"/>
            <a:ext cx="2946400" cy="4443731"/>
          </a:xfrm>
          <a:prstGeom prst="rect">
            <a:avLst/>
          </a:prstGeom>
          <a:noFill/>
          <a:ln>
            <a:noFill/>
          </a:ln>
        </p:spPr>
      </p:sp>
      <p:sp>
        <p:nvSpPr>
          <p:cNvPr id="209" name="Google Shape;209;p25"/>
          <p:cNvSpPr>
            <a:spLocks noGrp="1"/>
          </p:cNvSpPr>
          <p:nvPr>
            <p:ph type="pic" idx="3"/>
          </p:nvPr>
        </p:nvSpPr>
        <p:spPr>
          <a:xfrm>
            <a:off x="9245600" y="4515995"/>
            <a:ext cx="2946400" cy="2297555"/>
          </a:xfrm>
          <a:prstGeom prst="rect">
            <a:avLst/>
          </a:prstGeom>
          <a:noFill/>
          <a:ln>
            <a:noFill/>
          </a:ln>
        </p:spPr>
      </p:sp>
      <p:sp>
        <p:nvSpPr>
          <p:cNvPr id="210" name="Google Shape;210;p25"/>
          <p:cNvSpPr txBox="1">
            <a:spLocks noGrp="1"/>
          </p:cNvSpPr>
          <p:nvPr>
            <p:ph type="title"/>
          </p:nvPr>
        </p:nvSpPr>
        <p:spPr>
          <a:xfrm>
            <a:off x="599965" y="427831"/>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FORM layout logo on right">
  <p:cSld name="FREEFORM layout logo on right">
    <p:spTree>
      <p:nvGrpSpPr>
        <p:cNvPr id="1" name="Shape 211"/>
        <p:cNvGrpSpPr/>
        <p:nvPr/>
      </p:nvGrpSpPr>
      <p:grpSpPr>
        <a:xfrm>
          <a:off x="0" y="0"/>
          <a:ext cx="0" cy="0"/>
          <a:chOff x="0" y="0"/>
          <a:chExt cx="0" cy="0"/>
        </a:xfrm>
      </p:grpSpPr>
      <p:sp>
        <p:nvSpPr>
          <p:cNvPr id="212" name="Google Shape;212;p26"/>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pic>
        <p:nvPicPr>
          <p:cNvPr id="213" name="Google Shape;213;p26"/>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REEFORM layout logo on left">
  <p:cSld name="FREEFORM layout logo on left">
    <p:spTree>
      <p:nvGrpSpPr>
        <p:cNvPr id="1" name="Shape 214"/>
        <p:cNvGrpSpPr/>
        <p:nvPr/>
      </p:nvGrpSpPr>
      <p:grpSpPr>
        <a:xfrm>
          <a:off x="0" y="0"/>
          <a:ext cx="0" cy="0"/>
          <a:chOff x="0" y="0"/>
          <a:chExt cx="0" cy="0"/>
        </a:xfrm>
      </p:grpSpPr>
      <p:sp>
        <p:nvSpPr>
          <p:cNvPr id="215" name="Google Shape;215;p27"/>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pic>
        <p:nvPicPr>
          <p:cNvPr id="216" name="Google Shape;216;p27"/>
          <p:cNvPicPr preferRelativeResize="0"/>
          <p:nvPr/>
        </p:nvPicPr>
        <p:blipFill rotWithShape="1">
          <a:blip r:embed="rId2">
            <a:alphaModFix/>
          </a:blip>
          <a:srcRect/>
          <a:stretch/>
        </p:blipFill>
        <p:spPr>
          <a:xfrm>
            <a:off x="307975" y="6105525"/>
            <a:ext cx="1160463" cy="5397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PAGE">
  <p:cSld name="END PAGE">
    <p:spTree>
      <p:nvGrpSpPr>
        <p:cNvPr id="1" name="Shape 217"/>
        <p:cNvGrpSpPr/>
        <p:nvPr/>
      </p:nvGrpSpPr>
      <p:grpSpPr>
        <a:xfrm>
          <a:off x="0" y="0"/>
          <a:ext cx="0" cy="0"/>
          <a:chOff x="0" y="0"/>
          <a:chExt cx="0" cy="0"/>
        </a:xfrm>
      </p:grpSpPr>
      <p:pic>
        <p:nvPicPr>
          <p:cNvPr id="218" name="Google Shape;218;p28"/>
          <p:cNvPicPr preferRelativeResize="0"/>
          <p:nvPr/>
        </p:nvPicPr>
        <p:blipFill rotWithShape="1">
          <a:blip r:embed="rId2">
            <a:alphaModFix/>
          </a:blip>
          <a:srcRect/>
          <a:stretch/>
        </p:blipFill>
        <p:spPr>
          <a:xfrm>
            <a:off x="400050" y="5186363"/>
            <a:ext cx="11377613" cy="1541462"/>
          </a:xfrm>
          <a:prstGeom prst="rect">
            <a:avLst/>
          </a:prstGeom>
          <a:noFill/>
          <a:ln>
            <a:noFill/>
          </a:ln>
        </p:spPr>
      </p:pic>
      <p:sp>
        <p:nvSpPr>
          <p:cNvPr id="219" name="Google Shape;219;p28"/>
          <p:cNvSpPr>
            <a:spLocks noGrp="1"/>
          </p:cNvSpPr>
          <p:nvPr>
            <p:ph type="pic" idx="2"/>
          </p:nvPr>
        </p:nvSpPr>
        <p:spPr>
          <a:xfrm>
            <a:off x="400595" y="322325"/>
            <a:ext cx="11376551" cy="4782551"/>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FORM">
  <p:cSld name="FREEFORM">
    <p:spTree>
      <p:nvGrpSpPr>
        <p:cNvPr id="1" name="Shape 2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content">
  <p:cSld name="2_content">
    <p:spTree>
      <p:nvGrpSpPr>
        <p:cNvPr id="1" name="Shape 221"/>
        <p:cNvGrpSpPr/>
        <p:nvPr/>
      </p:nvGrpSpPr>
      <p:grpSpPr>
        <a:xfrm>
          <a:off x="0" y="0"/>
          <a:ext cx="0" cy="0"/>
          <a:chOff x="0" y="0"/>
          <a:chExt cx="0" cy="0"/>
        </a:xfrm>
      </p:grpSpPr>
      <p:pic>
        <p:nvPicPr>
          <p:cNvPr id="222" name="Google Shape;222;p30"/>
          <p:cNvPicPr preferRelativeResize="0"/>
          <p:nvPr/>
        </p:nvPicPr>
        <p:blipFill rotWithShape="1">
          <a:blip r:embed="rId2">
            <a:alphaModFix/>
          </a:blip>
          <a:srcRect/>
          <a:stretch/>
        </p:blipFill>
        <p:spPr>
          <a:xfrm>
            <a:off x="-317500" y="1717675"/>
            <a:ext cx="12888913" cy="2995613"/>
          </a:xfrm>
          <a:prstGeom prst="rect">
            <a:avLst/>
          </a:prstGeom>
          <a:noFill/>
          <a:ln>
            <a:noFill/>
          </a:ln>
        </p:spPr>
      </p:pic>
      <p:pic>
        <p:nvPicPr>
          <p:cNvPr id="223" name="Google Shape;223;p30"/>
          <p:cNvPicPr preferRelativeResize="0"/>
          <p:nvPr/>
        </p:nvPicPr>
        <p:blipFill rotWithShape="1">
          <a:blip r:embed="rId3">
            <a:alphaModFix/>
          </a:blip>
          <a:srcRect/>
          <a:stretch/>
        </p:blipFill>
        <p:spPr>
          <a:xfrm>
            <a:off x="10793413" y="6105525"/>
            <a:ext cx="1160462" cy="539750"/>
          </a:xfrm>
          <a:prstGeom prst="rect">
            <a:avLst/>
          </a:prstGeom>
          <a:noFill/>
          <a:ln>
            <a:noFill/>
          </a:ln>
        </p:spPr>
      </p:pic>
      <p:sp>
        <p:nvSpPr>
          <p:cNvPr id="224" name="Google Shape;224;p30"/>
          <p:cNvSpPr txBox="1">
            <a:spLocks noGrp="1"/>
          </p:cNvSpPr>
          <p:nvPr>
            <p:ph type="body" idx="1"/>
          </p:nvPr>
        </p:nvSpPr>
        <p:spPr>
          <a:xfrm>
            <a:off x="1213784" y="2911254"/>
            <a:ext cx="9826090" cy="609600"/>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5CEC-0863-D240-BFFF-637485302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C2784F28-658A-8844-9159-08B0F4B8D7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4C098941-EE1A-314F-BE2C-95B4477B2D37}"/>
              </a:ext>
            </a:extLst>
          </p:cNvPr>
          <p:cNvSpPr>
            <a:spLocks noGrp="1"/>
          </p:cNvSpPr>
          <p:nvPr>
            <p:ph type="dt" sz="half" idx="10"/>
          </p:nvPr>
        </p:nvSpPr>
        <p:spPr/>
        <p:txBody>
          <a:bodyPr/>
          <a:lstStyle/>
          <a:p>
            <a:fld id="{248E5C88-9204-1A49-93A6-C0CE2DB33055}" type="datetimeFigureOut">
              <a:rPr lang="en-KE" smtClean="0"/>
              <a:t>13/03/2023</a:t>
            </a:fld>
            <a:endParaRPr lang="en-KE"/>
          </a:p>
        </p:txBody>
      </p:sp>
      <p:sp>
        <p:nvSpPr>
          <p:cNvPr id="5" name="Footer Placeholder 4">
            <a:extLst>
              <a:ext uri="{FF2B5EF4-FFF2-40B4-BE49-F238E27FC236}">
                <a16:creationId xmlns:a16="http://schemas.microsoft.com/office/drawing/2014/main" id="{89BAA9C0-3AA4-5A40-93F5-4AD1B9A5FA01}"/>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F3A16AD-F5D6-2C48-94E6-A6339670F1CA}"/>
              </a:ext>
            </a:extLst>
          </p:cNvPr>
          <p:cNvSpPr>
            <a:spLocks noGrp="1"/>
          </p:cNvSpPr>
          <p:nvPr>
            <p:ph type="sldNum" sz="quarter" idx="12"/>
          </p:nvPr>
        </p:nvSpPr>
        <p:spPr/>
        <p:txBody>
          <a:bodyPr/>
          <a:lstStyle/>
          <a:p>
            <a:fld id="{5333C352-74A0-464A-8605-2D25962FD74C}" type="slidenum">
              <a:rPr lang="en-KE" smtClean="0"/>
              <a:t>‹#›</a:t>
            </a:fld>
            <a:endParaRPr lang="en-KE"/>
          </a:p>
        </p:txBody>
      </p:sp>
    </p:spTree>
    <p:extLst>
      <p:ext uri="{BB962C8B-B14F-4D97-AF65-F5344CB8AC3E}">
        <p14:creationId xmlns:p14="http://schemas.microsoft.com/office/powerpoint/2010/main" val="191902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FORM with color line at bottom">
  <p:cSld name="FREEFORM with color line at bottom">
    <p:spTree>
      <p:nvGrpSpPr>
        <p:cNvPr id="1" name="Shape 38"/>
        <p:cNvGrpSpPr/>
        <p:nvPr/>
      </p:nvGrpSpPr>
      <p:grpSpPr>
        <a:xfrm>
          <a:off x="0" y="0"/>
          <a:ext cx="0" cy="0"/>
          <a:chOff x="0" y="0"/>
          <a:chExt cx="0" cy="0"/>
        </a:xfrm>
      </p:grpSpPr>
      <p:sp>
        <p:nvSpPr>
          <p:cNvPr id="39" name="Google Shape;39;p1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40" name="Google Shape;40;p14"/>
          <p:cNvGrpSpPr/>
          <p:nvPr/>
        </p:nvGrpSpPr>
        <p:grpSpPr>
          <a:xfrm>
            <a:off x="0" y="6813550"/>
            <a:ext cx="12192000" cy="50800"/>
            <a:chOff x="0" y="6813551"/>
            <a:chExt cx="12192000" cy="50800"/>
          </a:xfrm>
        </p:grpSpPr>
        <p:sp>
          <p:nvSpPr>
            <p:cNvPr id="41" name="Google Shape;41;p1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1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1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4" name="Google Shape;44;p1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 name="Google Shape;45;p1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6" name="Google Shape;46;p1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1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48" name="Google Shape;48;p14"/>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REEFORM CONTENT with graphics on left">
  <p:cSld name="FREEFORM CONTENT with graphics on left">
    <p:spTree>
      <p:nvGrpSpPr>
        <p:cNvPr id="1" name="Shape 64"/>
        <p:cNvGrpSpPr/>
        <p:nvPr/>
      </p:nvGrpSpPr>
      <p:grpSpPr>
        <a:xfrm>
          <a:off x="0" y="0"/>
          <a:ext cx="0" cy="0"/>
          <a:chOff x="0" y="0"/>
          <a:chExt cx="0" cy="0"/>
        </a:xfrm>
      </p:grpSpPr>
      <p:sp>
        <p:nvSpPr>
          <p:cNvPr id="65" name="Google Shape;65;p16"/>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66" name="Google Shape;66;p16"/>
          <p:cNvGrpSpPr/>
          <p:nvPr/>
        </p:nvGrpSpPr>
        <p:grpSpPr>
          <a:xfrm>
            <a:off x="0" y="6813550"/>
            <a:ext cx="12192000" cy="50800"/>
            <a:chOff x="0" y="6813551"/>
            <a:chExt cx="12192000" cy="50800"/>
          </a:xfrm>
        </p:grpSpPr>
        <p:sp>
          <p:nvSpPr>
            <p:cNvPr id="67" name="Google Shape;67;p16"/>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 name="Google Shape;68;p16"/>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16"/>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16"/>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16"/>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16"/>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6"/>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74" name="Google Shape;74;p16"/>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75" name="Google Shape;75;p16"/>
          <p:cNvPicPr preferRelativeResize="0"/>
          <p:nvPr/>
        </p:nvPicPr>
        <p:blipFill rotWithShape="1">
          <a:blip r:embed="rId3">
            <a:alphaModFix/>
          </a:blip>
          <a:srcRect/>
          <a:stretch/>
        </p:blipFill>
        <p:spPr>
          <a:xfrm>
            <a:off x="3311525" y="1450975"/>
            <a:ext cx="1460500" cy="46038"/>
          </a:xfrm>
          <a:prstGeom prst="rect">
            <a:avLst/>
          </a:prstGeom>
          <a:noFill/>
          <a:ln>
            <a:noFill/>
          </a:ln>
        </p:spPr>
      </p:pic>
      <p:sp>
        <p:nvSpPr>
          <p:cNvPr id="76" name="Google Shape;76;p16"/>
          <p:cNvSpPr txBox="1">
            <a:spLocks noGrp="1"/>
          </p:cNvSpPr>
          <p:nvPr>
            <p:ph type="body" idx="1"/>
          </p:nvPr>
        </p:nvSpPr>
        <p:spPr>
          <a:xfrm>
            <a:off x="3195734" y="1519491"/>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6"/>
          <p:cNvSpPr txBox="1">
            <a:spLocks noGrp="1"/>
          </p:cNvSpPr>
          <p:nvPr>
            <p:ph type="title"/>
          </p:nvPr>
        </p:nvSpPr>
        <p:spPr>
          <a:xfrm>
            <a:off x="3195734" y="768055"/>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pic>
        <p:nvPicPr>
          <p:cNvPr id="78" name="Google Shape;78;p16" descr="A picture containing text&#10;&#10;Description automatically generated"/>
          <p:cNvPicPr preferRelativeResize="0"/>
          <p:nvPr/>
        </p:nvPicPr>
        <p:blipFill rotWithShape="1">
          <a:blip r:embed="rId4">
            <a:alphaModFix/>
          </a:blip>
          <a:srcRect/>
          <a:stretch/>
        </p:blipFill>
        <p:spPr>
          <a:xfrm>
            <a:off x="57592" y="703952"/>
            <a:ext cx="2697512" cy="5671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REEFORM CONTENT with graphics on right">
  <p:cSld name="FREEFORM CONTENT with graphics on right">
    <p:spTree>
      <p:nvGrpSpPr>
        <p:cNvPr id="1" name="Shape 79"/>
        <p:cNvGrpSpPr/>
        <p:nvPr/>
      </p:nvGrpSpPr>
      <p:grpSpPr>
        <a:xfrm>
          <a:off x="0" y="0"/>
          <a:ext cx="0" cy="0"/>
          <a:chOff x="0" y="0"/>
          <a:chExt cx="0" cy="0"/>
        </a:xfrm>
      </p:grpSpPr>
      <p:sp>
        <p:nvSpPr>
          <p:cNvPr id="80" name="Google Shape;80;p17"/>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81" name="Google Shape;81;p17"/>
          <p:cNvGrpSpPr/>
          <p:nvPr/>
        </p:nvGrpSpPr>
        <p:grpSpPr>
          <a:xfrm>
            <a:off x="0" y="6813550"/>
            <a:ext cx="12192000" cy="50800"/>
            <a:chOff x="0" y="6813551"/>
            <a:chExt cx="12192000" cy="50800"/>
          </a:xfrm>
        </p:grpSpPr>
        <p:sp>
          <p:nvSpPr>
            <p:cNvPr id="82" name="Google Shape;82;p17"/>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7"/>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17"/>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17"/>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17"/>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17"/>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17"/>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89" name="Google Shape;89;p17"/>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90" name="Google Shape;90;p17"/>
          <p:cNvPicPr preferRelativeResize="0"/>
          <p:nvPr/>
        </p:nvPicPr>
        <p:blipFill rotWithShape="1">
          <a:blip r:embed="rId3">
            <a:alphaModFix/>
          </a:blip>
          <a:srcRect/>
          <a:stretch/>
        </p:blipFill>
        <p:spPr>
          <a:xfrm>
            <a:off x="808038" y="1460500"/>
            <a:ext cx="1460500" cy="44450"/>
          </a:xfrm>
          <a:prstGeom prst="rect">
            <a:avLst/>
          </a:prstGeom>
          <a:noFill/>
          <a:ln>
            <a:noFill/>
          </a:ln>
        </p:spPr>
      </p:pic>
      <p:sp>
        <p:nvSpPr>
          <p:cNvPr id="91" name="Google Shape;91;p17"/>
          <p:cNvSpPr txBox="1">
            <a:spLocks noGrp="1"/>
          </p:cNvSpPr>
          <p:nvPr>
            <p:ph type="body" idx="1"/>
          </p:nvPr>
        </p:nvSpPr>
        <p:spPr>
          <a:xfrm>
            <a:off x="682992" y="1519491"/>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title"/>
          </p:nvPr>
        </p:nvSpPr>
        <p:spPr>
          <a:xfrm>
            <a:off x="682992" y="768055"/>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pic>
        <p:nvPicPr>
          <p:cNvPr id="93" name="Google Shape;93;p17" descr="A picture containing text&#10;&#10;Description automatically generated"/>
          <p:cNvPicPr preferRelativeResize="0"/>
          <p:nvPr/>
        </p:nvPicPr>
        <p:blipFill rotWithShape="1">
          <a:blip r:embed="rId4">
            <a:alphaModFix/>
          </a:blip>
          <a:srcRect/>
          <a:stretch/>
        </p:blipFill>
        <p:spPr>
          <a:xfrm>
            <a:off x="9353805" y="137301"/>
            <a:ext cx="2679445" cy="56334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page 1">
  <p:cSld name="1_TITLE page 1">
    <p:spTree>
      <p:nvGrpSpPr>
        <p:cNvPr id="1" name="Shape 94"/>
        <p:cNvGrpSpPr/>
        <p:nvPr/>
      </p:nvGrpSpPr>
      <p:grpSpPr>
        <a:xfrm>
          <a:off x="0" y="0"/>
          <a:ext cx="0" cy="0"/>
          <a:chOff x="0" y="0"/>
          <a:chExt cx="0" cy="0"/>
        </a:xfrm>
      </p:grpSpPr>
      <p:sp>
        <p:nvSpPr>
          <p:cNvPr id="95" name="Google Shape;95;p18"/>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96" name="Google Shape;96;p18"/>
          <p:cNvGrpSpPr/>
          <p:nvPr/>
        </p:nvGrpSpPr>
        <p:grpSpPr>
          <a:xfrm>
            <a:off x="0" y="6813550"/>
            <a:ext cx="12192000" cy="50800"/>
            <a:chOff x="0" y="6813551"/>
            <a:chExt cx="12192000" cy="50800"/>
          </a:xfrm>
        </p:grpSpPr>
        <p:sp>
          <p:nvSpPr>
            <p:cNvPr id="97" name="Google Shape;97;p18"/>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18"/>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18"/>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18"/>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8"/>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18"/>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18"/>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04" name="Google Shape;104;p18"/>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05" name="Google Shape;105;p18"/>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06" name="Google Shape;106;p18"/>
          <p:cNvPicPr preferRelativeResize="0"/>
          <p:nvPr/>
        </p:nvPicPr>
        <p:blipFill rotWithShape="1">
          <a:blip r:embed="rId4">
            <a:alphaModFix/>
          </a:blip>
          <a:srcRect/>
          <a:stretch/>
        </p:blipFill>
        <p:spPr>
          <a:xfrm>
            <a:off x="10180638" y="250825"/>
            <a:ext cx="1765300" cy="896938"/>
          </a:xfrm>
          <a:prstGeom prst="rect">
            <a:avLst/>
          </a:prstGeom>
          <a:noFill/>
          <a:ln>
            <a:noFill/>
          </a:ln>
        </p:spPr>
      </p:pic>
      <p:sp>
        <p:nvSpPr>
          <p:cNvPr id="107" name="Google Shape;107;p18"/>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page 1">
  <p:cSld name="2_TITLE page 1">
    <p:spTree>
      <p:nvGrpSpPr>
        <p:cNvPr id="1" name="Shape 108"/>
        <p:cNvGrpSpPr/>
        <p:nvPr/>
      </p:nvGrpSpPr>
      <p:grpSpPr>
        <a:xfrm>
          <a:off x="0" y="0"/>
          <a:ext cx="0" cy="0"/>
          <a:chOff x="0" y="0"/>
          <a:chExt cx="0" cy="0"/>
        </a:xfrm>
      </p:grpSpPr>
      <p:sp>
        <p:nvSpPr>
          <p:cNvPr id="109" name="Google Shape;109;p19"/>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10" name="Google Shape;110;p19"/>
          <p:cNvGrpSpPr/>
          <p:nvPr/>
        </p:nvGrpSpPr>
        <p:grpSpPr>
          <a:xfrm>
            <a:off x="0" y="6813550"/>
            <a:ext cx="12192000" cy="50800"/>
            <a:chOff x="0" y="6813551"/>
            <a:chExt cx="12192000" cy="50800"/>
          </a:xfrm>
        </p:grpSpPr>
        <p:sp>
          <p:nvSpPr>
            <p:cNvPr id="111" name="Google Shape;111;p19"/>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19"/>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19"/>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19"/>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19"/>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19"/>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19"/>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18" name="Google Shape;118;p19"/>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19" name="Google Shape;119;p19"/>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20" name="Google Shape;120;p19"/>
          <p:cNvPicPr preferRelativeResize="0"/>
          <p:nvPr/>
        </p:nvPicPr>
        <p:blipFill rotWithShape="1">
          <a:blip r:embed="rId4">
            <a:alphaModFix/>
          </a:blip>
          <a:srcRect/>
          <a:stretch/>
        </p:blipFill>
        <p:spPr>
          <a:xfrm>
            <a:off x="10545763" y="234950"/>
            <a:ext cx="776287" cy="990600"/>
          </a:xfrm>
          <a:prstGeom prst="rect">
            <a:avLst/>
          </a:prstGeom>
          <a:noFill/>
          <a:ln>
            <a:noFill/>
          </a:ln>
        </p:spPr>
      </p:pic>
      <p:sp>
        <p:nvSpPr>
          <p:cNvPr id="121" name="Google Shape;121;p19"/>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page 1">
  <p:cSld name="3_TITLE page 1">
    <p:spTree>
      <p:nvGrpSpPr>
        <p:cNvPr id="1" name="Shape 122"/>
        <p:cNvGrpSpPr/>
        <p:nvPr/>
      </p:nvGrpSpPr>
      <p:grpSpPr>
        <a:xfrm>
          <a:off x="0" y="0"/>
          <a:ext cx="0" cy="0"/>
          <a:chOff x="0" y="0"/>
          <a:chExt cx="0" cy="0"/>
        </a:xfrm>
      </p:grpSpPr>
      <p:sp>
        <p:nvSpPr>
          <p:cNvPr id="123" name="Google Shape;123;p20"/>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24" name="Google Shape;124;p20"/>
          <p:cNvGrpSpPr/>
          <p:nvPr/>
        </p:nvGrpSpPr>
        <p:grpSpPr>
          <a:xfrm>
            <a:off x="0" y="6813550"/>
            <a:ext cx="12192000" cy="50800"/>
            <a:chOff x="0" y="6813551"/>
            <a:chExt cx="12192000" cy="50800"/>
          </a:xfrm>
        </p:grpSpPr>
        <p:sp>
          <p:nvSpPr>
            <p:cNvPr id="125" name="Google Shape;125;p20"/>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20"/>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20"/>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20"/>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20"/>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20"/>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20"/>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32" name="Google Shape;132;p20"/>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33" name="Google Shape;133;p20"/>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34" name="Google Shape;134;p20"/>
          <p:cNvPicPr preferRelativeResize="0"/>
          <p:nvPr/>
        </p:nvPicPr>
        <p:blipFill rotWithShape="1">
          <a:blip r:embed="rId4">
            <a:alphaModFix/>
          </a:blip>
          <a:srcRect/>
          <a:stretch/>
        </p:blipFill>
        <p:spPr>
          <a:xfrm>
            <a:off x="10548938" y="436563"/>
            <a:ext cx="1025525" cy="763587"/>
          </a:xfrm>
          <a:prstGeom prst="rect">
            <a:avLst/>
          </a:prstGeom>
          <a:noFill/>
          <a:ln>
            <a:noFill/>
          </a:ln>
        </p:spPr>
      </p:pic>
      <p:sp>
        <p:nvSpPr>
          <p:cNvPr id="135" name="Google Shape;135;p20"/>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page 1">
  <p:cSld name="4_TITLE page 1">
    <p:spTree>
      <p:nvGrpSpPr>
        <p:cNvPr id="1" name="Shape 136"/>
        <p:cNvGrpSpPr/>
        <p:nvPr/>
      </p:nvGrpSpPr>
      <p:grpSpPr>
        <a:xfrm>
          <a:off x="0" y="0"/>
          <a:ext cx="0" cy="0"/>
          <a:chOff x="0" y="0"/>
          <a:chExt cx="0" cy="0"/>
        </a:xfrm>
      </p:grpSpPr>
      <p:sp>
        <p:nvSpPr>
          <p:cNvPr id="137" name="Google Shape;137;p21"/>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38" name="Google Shape;138;p21"/>
          <p:cNvGrpSpPr/>
          <p:nvPr/>
        </p:nvGrpSpPr>
        <p:grpSpPr>
          <a:xfrm>
            <a:off x="0" y="6813550"/>
            <a:ext cx="12192000" cy="50800"/>
            <a:chOff x="0" y="6813551"/>
            <a:chExt cx="12192000" cy="50800"/>
          </a:xfrm>
        </p:grpSpPr>
        <p:sp>
          <p:nvSpPr>
            <p:cNvPr id="139" name="Google Shape;139;p21"/>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21"/>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21"/>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21"/>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21"/>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21"/>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21"/>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46" name="Google Shape;146;p21"/>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47" name="Google Shape;147;p21"/>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48" name="Google Shape;148;p21"/>
          <p:cNvPicPr preferRelativeResize="0"/>
          <p:nvPr/>
        </p:nvPicPr>
        <p:blipFill rotWithShape="1">
          <a:blip r:embed="rId4">
            <a:alphaModFix/>
          </a:blip>
          <a:srcRect/>
          <a:stretch/>
        </p:blipFill>
        <p:spPr>
          <a:xfrm>
            <a:off x="10541000" y="373063"/>
            <a:ext cx="1012825" cy="854075"/>
          </a:xfrm>
          <a:prstGeom prst="rect">
            <a:avLst/>
          </a:prstGeom>
          <a:noFill/>
          <a:ln>
            <a:noFill/>
          </a:ln>
        </p:spPr>
      </p:pic>
      <p:sp>
        <p:nvSpPr>
          <p:cNvPr id="149" name="Google Shape;149;p21"/>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page 1">
  <p:cSld name="5_TITLE page 1">
    <p:spTree>
      <p:nvGrpSpPr>
        <p:cNvPr id="1" name="Shape 150"/>
        <p:cNvGrpSpPr/>
        <p:nvPr/>
      </p:nvGrpSpPr>
      <p:grpSpPr>
        <a:xfrm>
          <a:off x="0" y="0"/>
          <a:ext cx="0" cy="0"/>
          <a:chOff x="0" y="0"/>
          <a:chExt cx="0" cy="0"/>
        </a:xfrm>
      </p:grpSpPr>
      <p:sp>
        <p:nvSpPr>
          <p:cNvPr id="151" name="Google Shape;151;p22"/>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52" name="Google Shape;152;p22"/>
          <p:cNvGrpSpPr/>
          <p:nvPr/>
        </p:nvGrpSpPr>
        <p:grpSpPr>
          <a:xfrm>
            <a:off x="0" y="6813550"/>
            <a:ext cx="12192000" cy="50800"/>
            <a:chOff x="0" y="6813551"/>
            <a:chExt cx="12192000" cy="50800"/>
          </a:xfrm>
        </p:grpSpPr>
        <p:sp>
          <p:nvSpPr>
            <p:cNvPr id="153" name="Google Shape;153;p22"/>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22"/>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22"/>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2"/>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22"/>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22"/>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22"/>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60" name="Google Shape;160;p22"/>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61" name="Google Shape;161;p22"/>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62" name="Google Shape;162;p22"/>
          <p:cNvPicPr preferRelativeResize="0"/>
          <p:nvPr/>
        </p:nvPicPr>
        <p:blipFill rotWithShape="1">
          <a:blip r:embed="rId4">
            <a:alphaModFix/>
          </a:blip>
          <a:srcRect/>
          <a:stretch/>
        </p:blipFill>
        <p:spPr>
          <a:xfrm>
            <a:off x="10567988" y="390525"/>
            <a:ext cx="898525" cy="823913"/>
          </a:xfrm>
          <a:prstGeom prst="rect">
            <a:avLst/>
          </a:prstGeom>
          <a:noFill/>
          <a:ln>
            <a:noFill/>
          </a:ln>
        </p:spPr>
      </p:pic>
      <p:sp>
        <p:nvSpPr>
          <p:cNvPr id="163" name="Google Shape;163;p22"/>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hyperlink" Target="mailto:j.juma@cgiar.org" TargetMode="External"/><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f1000research.com/articles/8-2138"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amtools.github.io/hts-specs/SAMv1.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4B87BFE-C1A7-0242-B6F3-E4B4A4C576CC}"/>
              </a:ext>
            </a:extLst>
          </p:cNvPr>
          <p:cNvPicPr>
            <a:picLocks noChangeAspect="1"/>
          </p:cNvPicPr>
          <p:nvPr/>
        </p:nvPicPr>
        <p:blipFill>
          <a:blip r:embed="rId2"/>
          <a:stretch>
            <a:fillRect/>
          </a:stretch>
        </p:blipFill>
        <p:spPr>
          <a:xfrm>
            <a:off x="5954568" y="5666730"/>
            <a:ext cx="1905000" cy="744862"/>
          </a:xfrm>
          <a:prstGeom prst="rect">
            <a:avLst/>
          </a:prstGeom>
        </p:spPr>
      </p:pic>
      <p:pic>
        <p:nvPicPr>
          <p:cNvPr id="6" name="Picture 3" descr="A picture containing logo&#10;&#10;Description automatically generated">
            <a:extLst>
              <a:ext uri="{FF2B5EF4-FFF2-40B4-BE49-F238E27FC236}">
                <a16:creationId xmlns:a16="http://schemas.microsoft.com/office/drawing/2014/main" id="{8C517A20-507F-304D-95C3-83FF78FE65F9}"/>
              </a:ext>
            </a:extLst>
          </p:cNvPr>
          <p:cNvPicPr>
            <a:picLocks noChangeAspect="1"/>
          </p:cNvPicPr>
          <p:nvPr/>
        </p:nvPicPr>
        <p:blipFill>
          <a:blip r:embed="rId3"/>
          <a:stretch>
            <a:fillRect/>
          </a:stretch>
        </p:blipFill>
        <p:spPr>
          <a:xfrm>
            <a:off x="3224906" y="5623710"/>
            <a:ext cx="2111023" cy="858588"/>
          </a:xfrm>
          <a:prstGeom prst="rect">
            <a:avLst/>
          </a:prstGeom>
        </p:spPr>
      </p:pic>
      <p:pic>
        <p:nvPicPr>
          <p:cNvPr id="7" name="Picture 6" descr="Logo, company name&#10;&#10;Description automatically generated with medium confidence">
            <a:extLst>
              <a:ext uri="{FF2B5EF4-FFF2-40B4-BE49-F238E27FC236}">
                <a16:creationId xmlns:a16="http://schemas.microsoft.com/office/drawing/2014/main" id="{F365CF14-0FC5-374B-930E-7AF1A3D6EB32}"/>
              </a:ext>
            </a:extLst>
          </p:cNvPr>
          <p:cNvPicPr>
            <a:picLocks noChangeAspect="1"/>
          </p:cNvPicPr>
          <p:nvPr/>
        </p:nvPicPr>
        <p:blipFill>
          <a:blip r:embed="rId4"/>
          <a:stretch>
            <a:fillRect/>
          </a:stretch>
        </p:blipFill>
        <p:spPr>
          <a:xfrm>
            <a:off x="738394" y="5606100"/>
            <a:ext cx="1946933" cy="913376"/>
          </a:xfrm>
          <a:prstGeom prst="rect">
            <a:avLst/>
          </a:prstGeom>
        </p:spPr>
      </p:pic>
      <p:sp>
        <p:nvSpPr>
          <p:cNvPr id="10" name="Rectangle 9">
            <a:extLst>
              <a:ext uri="{FF2B5EF4-FFF2-40B4-BE49-F238E27FC236}">
                <a16:creationId xmlns:a16="http://schemas.microsoft.com/office/drawing/2014/main" id="{EEA2547B-CB15-A745-B00F-4CC2F4381E14}"/>
              </a:ext>
            </a:extLst>
          </p:cNvPr>
          <p:cNvSpPr/>
          <p:nvPr/>
        </p:nvSpPr>
        <p:spPr>
          <a:xfrm>
            <a:off x="361745" y="2938690"/>
            <a:ext cx="9184722" cy="1900841"/>
          </a:xfrm>
          <a:prstGeom prst="rect">
            <a:avLst/>
          </a:prstGeom>
        </p:spPr>
        <p:txBody>
          <a:bodyPr wrap="square">
            <a:spAutoFit/>
          </a:bodyPr>
          <a:lstStyle/>
          <a:p>
            <a:pPr marL="457200">
              <a:lnSpc>
                <a:spcPct val="150000"/>
              </a:lnSpc>
            </a:pPr>
            <a:r>
              <a:rPr lang="en-KE" sz="1600" dirty="0">
                <a:effectLst/>
                <a:latin typeface="Corbel" panose="020B0503020204020204" pitchFamily="34" charset="0"/>
                <a:ea typeface="Times New Roman" panose="02020603050405020304" pitchFamily="18" charset="0"/>
              </a:rPr>
              <a:t>John A. Juma</a:t>
            </a:r>
          </a:p>
          <a:p>
            <a:pPr marL="457200">
              <a:lnSpc>
                <a:spcPct val="150000"/>
              </a:lnSpc>
            </a:pPr>
            <a:r>
              <a:rPr lang="en-KE" sz="1600" dirty="0">
                <a:effectLst/>
                <a:latin typeface="Corbel" panose="020B0503020204020204" pitchFamily="34" charset="0"/>
                <a:ea typeface="Times New Roman" panose="02020603050405020304" pitchFamily="18" charset="0"/>
              </a:rPr>
              <a:t>Animal and Human Health</a:t>
            </a:r>
          </a:p>
          <a:p>
            <a:pPr marL="457200">
              <a:lnSpc>
                <a:spcPct val="150000"/>
              </a:lnSpc>
            </a:pPr>
            <a:r>
              <a:rPr lang="en-KE" sz="1600" dirty="0">
                <a:effectLst/>
                <a:latin typeface="Corbel" panose="020B0503020204020204" pitchFamily="34" charset="0"/>
                <a:ea typeface="Times New Roman" panose="02020603050405020304" pitchFamily="18" charset="0"/>
              </a:rPr>
              <a:t>International Livestock Research Institute (ILRI)</a:t>
            </a:r>
          </a:p>
          <a:p>
            <a:pPr marL="457200">
              <a:lnSpc>
                <a:spcPct val="150000"/>
              </a:lnSpc>
            </a:pPr>
            <a:r>
              <a:rPr lang="en-KE" sz="1600" dirty="0">
                <a:latin typeface="Corbel" panose="020B0503020204020204" pitchFamily="34" charset="0"/>
                <a:ea typeface="Times New Roman" panose="02020603050405020304" pitchFamily="18" charset="0"/>
              </a:rPr>
              <a:t>March, 2023</a:t>
            </a:r>
          </a:p>
          <a:p>
            <a:pPr marL="457200">
              <a:lnSpc>
                <a:spcPct val="150000"/>
              </a:lnSpc>
            </a:pPr>
            <a:r>
              <a:rPr lang="en-KE" sz="1600" dirty="0">
                <a:effectLst/>
                <a:latin typeface="Corbel" panose="020B0503020204020204" pitchFamily="34" charset="0"/>
                <a:ea typeface="Times New Roman" panose="02020603050405020304" pitchFamily="18" charset="0"/>
                <a:hlinkClick r:id="rId5"/>
              </a:rPr>
              <a:t>j.juma@cgiar.org</a:t>
            </a:r>
            <a:endParaRPr lang="en-KE" sz="1600" dirty="0">
              <a:effectLst/>
              <a:latin typeface="Corbel" panose="020B0503020204020204" pitchFamily="34" charset="0"/>
              <a:ea typeface="Times New Roman" panose="02020603050405020304" pitchFamily="18" charset="0"/>
            </a:endParaRPr>
          </a:p>
        </p:txBody>
      </p:sp>
      <p:pic>
        <p:nvPicPr>
          <p:cNvPr id="11" name="Picture 272">
            <a:extLst>
              <a:ext uri="{FF2B5EF4-FFF2-40B4-BE49-F238E27FC236}">
                <a16:creationId xmlns:a16="http://schemas.microsoft.com/office/drawing/2014/main" id="{E4EE32DE-709D-124F-BB51-66959224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94" y="1737500"/>
            <a:ext cx="4319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663C7D2-3B03-1F42-8DF2-6C6EF884B6B1}"/>
              </a:ext>
            </a:extLst>
          </p:cNvPr>
          <p:cNvSpPr txBox="1"/>
          <p:nvPr/>
        </p:nvSpPr>
        <p:spPr>
          <a:xfrm>
            <a:off x="576349" y="364086"/>
            <a:ext cx="11365050" cy="1323439"/>
          </a:xfrm>
          <a:prstGeom prst="rect">
            <a:avLst/>
          </a:prstGeom>
          <a:noFill/>
        </p:spPr>
        <p:txBody>
          <a:bodyPr wrap="square" rtlCol="0">
            <a:spAutoFit/>
          </a:bodyPr>
          <a:lstStyle/>
          <a:p>
            <a:r>
              <a:rPr lang="en-US" sz="4000" dirty="0">
                <a:solidFill>
                  <a:srgbClr val="712C3D"/>
                </a:solidFill>
                <a:latin typeface="Century Gothic" panose="020B0502020202020204" pitchFamily="34" charset="0"/>
              </a:rPr>
              <a:t>B</a:t>
            </a:r>
            <a:r>
              <a:rPr lang="en-KE" sz="4000" dirty="0">
                <a:solidFill>
                  <a:srgbClr val="712C3D"/>
                </a:solidFill>
                <a:latin typeface="Century Gothic" panose="020B0502020202020204" pitchFamily="34" charset="0"/>
              </a:rPr>
              <a:t>ioinformatics workflows for Oxford Nanopore ampliconic data</a:t>
            </a:r>
          </a:p>
        </p:txBody>
      </p:sp>
      <p:pic>
        <p:nvPicPr>
          <p:cNvPr id="8" name="Picture 7" descr="Logo&#10;&#10;Description automatically generated">
            <a:extLst>
              <a:ext uri="{FF2B5EF4-FFF2-40B4-BE49-F238E27FC236}">
                <a16:creationId xmlns:a16="http://schemas.microsoft.com/office/drawing/2014/main" id="{AC7E86B2-FE4E-7BF2-F801-FD43C1F1510F}"/>
              </a:ext>
            </a:extLst>
          </p:cNvPr>
          <p:cNvPicPr>
            <a:picLocks noChangeAspect="1"/>
          </p:cNvPicPr>
          <p:nvPr/>
        </p:nvPicPr>
        <p:blipFill>
          <a:blip r:embed="rId7"/>
          <a:stretch>
            <a:fillRect/>
          </a:stretch>
        </p:blipFill>
        <p:spPr>
          <a:xfrm>
            <a:off x="8249166" y="5782836"/>
            <a:ext cx="1905000" cy="698500"/>
          </a:xfrm>
          <a:prstGeom prst="rect">
            <a:avLst/>
          </a:prstGeom>
        </p:spPr>
      </p:pic>
      <p:pic>
        <p:nvPicPr>
          <p:cNvPr id="14" name="Picture 13">
            <a:extLst>
              <a:ext uri="{FF2B5EF4-FFF2-40B4-BE49-F238E27FC236}">
                <a16:creationId xmlns:a16="http://schemas.microsoft.com/office/drawing/2014/main" id="{5D05F7C2-3C0C-49F4-FE49-37E51E2AFBA4}"/>
              </a:ext>
            </a:extLst>
          </p:cNvPr>
          <p:cNvPicPr>
            <a:picLocks noChangeAspect="1"/>
          </p:cNvPicPr>
          <p:nvPr/>
        </p:nvPicPr>
        <p:blipFill>
          <a:blip r:embed="rId8"/>
          <a:stretch>
            <a:fillRect/>
          </a:stretch>
        </p:blipFill>
        <p:spPr>
          <a:xfrm>
            <a:off x="10772805" y="5495586"/>
            <a:ext cx="1168594" cy="1168594"/>
          </a:xfrm>
          <a:prstGeom prst="rect">
            <a:avLst/>
          </a:prstGeom>
        </p:spPr>
      </p:pic>
    </p:spTree>
    <p:extLst>
      <p:ext uri="{BB962C8B-B14F-4D97-AF65-F5344CB8AC3E}">
        <p14:creationId xmlns:p14="http://schemas.microsoft.com/office/powerpoint/2010/main" val="78853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4" name="Picture 3">
            <a:extLst>
              <a:ext uri="{FF2B5EF4-FFF2-40B4-BE49-F238E27FC236}">
                <a16:creationId xmlns:a16="http://schemas.microsoft.com/office/drawing/2014/main" id="{628AA695-2F1B-7BFB-55C6-2037648A2EC7}"/>
              </a:ext>
            </a:extLst>
          </p:cNvPr>
          <p:cNvPicPr>
            <a:picLocks noChangeAspect="1"/>
          </p:cNvPicPr>
          <p:nvPr/>
        </p:nvPicPr>
        <p:blipFill>
          <a:blip r:embed="rId3"/>
          <a:stretch>
            <a:fillRect/>
          </a:stretch>
        </p:blipFill>
        <p:spPr>
          <a:xfrm>
            <a:off x="493853" y="1363413"/>
            <a:ext cx="2603588" cy="4899225"/>
          </a:xfrm>
          <a:prstGeom prst="rect">
            <a:avLst/>
          </a:prstGeom>
        </p:spPr>
      </p:pic>
      <p:pic>
        <p:nvPicPr>
          <p:cNvPr id="6" name="Picture 5">
            <a:extLst>
              <a:ext uri="{FF2B5EF4-FFF2-40B4-BE49-F238E27FC236}">
                <a16:creationId xmlns:a16="http://schemas.microsoft.com/office/drawing/2014/main" id="{63D32C1A-4536-92DB-B7A7-48D3ED79B272}"/>
              </a:ext>
            </a:extLst>
          </p:cNvPr>
          <p:cNvPicPr>
            <a:picLocks noChangeAspect="1"/>
          </p:cNvPicPr>
          <p:nvPr/>
        </p:nvPicPr>
        <p:blipFill>
          <a:blip r:embed="rId4"/>
          <a:stretch>
            <a:fillRect/>
          </a:stretch>
        </p:blipFill>
        <p:spPr>
          <a:xfrm>
            <a:off x="3922853" y="1162050"/>
            <a:ext cx="7543800" cy="4533900"/>
          </a:xfrm>
          <a:prstGeom prst="rect">
            <a:avLst/>
          </a:prstGeom>
        </p:spPr>
      </p:pic>
    </p:spTree>
    <p:extLst>
      <p:ext uri="{BB962C8B-B14F-4D97-AF65-F5344CB8AC3E}">
        <p14:creationId xmlns:p14="http://schemas.microsoft.com/office/powerpoint/2010/main" val="236896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3" name="Picture 2" descr="Chart&#10;&#10;Description automatically generated">
            <a:extLst>
              <a:ext uri="{FF2B5EF4-FFF2-40B4-BE49-F238E27FC236}">
                <a16:creationId xmlns:a16="http://schemas.microsoft.com/office/drawing/2014/main" id="{45E9ADE2-622D-EC33-D88C-8F4F8FCDC962}"/>
              </a:ext>
            </a:extLst>
          </p:cNvPr>
          <p:cNvPicPr>
            <a:picLocks noChangeAspect="1"/>
          </p:cNvPicPr>
          <p:nvPr/>
        </p:nvPicPr>
        <p:blipFill>
          <a:blip r:embed="rId3"/>
          <a:stretch>
            <a:fillRect/>
          </a:stretch>
        </p:blipFill>
        <p:spPr>
          <a:xfrm>
            <a:off x="493853" y="1313213"/>
            <a:ext cx="6774520" cy="5268220"/>
          </a:xfrm>
          <a:prstGeom prst="rect">
            <a:avLst/>
          </a:prstGeom>
        </p:spPr>
      </p:pic>
      <p:sp>
        <p:nvSpPr>
          <p:cNvPr id="7" name="TextBox 6">
            <a:extLst>
              <a:ext uri="{FF2B5EF4-FFF2-40B4-BE49-F238E27FC236}">
                <a16:creationId xmlns:a16="http://schemas.microsoft.com/office/drawing/2014/main" id="{3B49BF3C-63DF-9D22-DC54-BC7441D52FFD}"/>
              </a:ext>
            </a:extLst>
          </p:cNvPr>
          <p:cNvSpPr txBox="1"/>
          <p:nvPr/>
        </p:nvSpPr>
        <p:spPr>
          <a:xfrm>
            <a:off x="7363427" y="2053993"/>
            <a:ext cx="4207398" cy="2585323"/>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Base sequence quality 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a:t>
            </a:r>
            <a:r>
              <a:rPr lang="en-US" sz="1800" b="0" i="0" dirty="0">
                <a:solidFill>
                  <a:schemeClr val="tx1"/>
                </a:solidFill>
                <a:effectLst/>
                <a:latin typeface="Corbel" panose="020B0503020204020204" pitchFamily="34" charset="0"/>
              </a:rPr>
              <a:t>hows mean and standard deviation of sequencing quality for each position in all reads of </a:t>
            </a:r>
            <a:r>
              <a:rPr lang="en-US" sz="1800" dirty="0">
                <a:solidFill>
                  <a:schemeClr val="tx1"/>
                </a:solidFill>
                <a:latin typeface="Corbel" panose="020B0503020204020204" pitchFamily="34" charset="0"/>
              </a:rPr>
              <a:t>the </a:t>
            </a:r>
            <a:r>
              <a:rPr lang="en-US" sz="1800" b="0" i="0" dirty="0">
                <a:solidFill>
                  <a:schemeClr val="tx1"/>
                </a:solidFill>
                <a:effectLst/>
                <a:latin typeface="Corbel" panose="020B0503020204020204" pitchFamily="34" charset="0"/>
              </a:rPr>
              <a:t>data set. </a:t>
            </a:r>
          </a:p>
          <a:p>
            <a:pPr marL="285750" indent="-285750" algn="just">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b="0" i="0" dirty="0">
                <a:solidFill>
                  <a:schemeClr val="tx1"/>
                </a:solidFill>
                <a:effectLst/>
                <a:latin typeface="Corbel" panose="020B0503020204020204" pitchFamily="34" charset="0"/>
              </a:rPr>
              <a:t>Shows low quality regions that may have to be removed, low quality reads filtered.</a:t>
            </a:r>
            <a:endParaRPr lang="en-KE" sz="1800" dirty="0">
              <a:solidFill>
                <a:schemeClr val="tx1"/>
              </a:solidFill>
              <a:latin typeface="Corbel" panose="020B0503020204020204" pitchFamily="34" charset="0"/>
            </a:endParaRPr>
          </a:p>
        </p:txBody>
      </p:sp>
    </p:spTree>
    <p:extLst>
      <p:ext uri="{BB962C8B-B14F-4D97-AF65-F5344CB8AC3E}">
        <p14:creationId xmlns:p14="http://schemas.microsoft.com/office/powerpoint/2010/main" val="295930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sp>
        <p:nvSpPr>
          <p:cNvPr id="7" name="TextBox 6">
            <a:extLst>
              <a:ext uri="{FF2B5EF4-FFF2-40B4-BE49-F238E27FC236}">
                <a16:creationId xmlns:a16="http://schemas.microsoft.com/office/drawing/2014/main" id="{3B49BF3C-63DF-9D22-DC54-BC7441D52FFD}"/>
              </a:ext>
            </a:extLst>
          </p:cNvPr>
          <p:cNvSpPr txBox="1"/>
          <p:nvPr/>
        </p:nvSpPr>
        <p:spPr>
          <a:xfrm>
            <a:off x="7363426" y="2053992"/>
            <a:ext cx="4662669" cy="1200329"/>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sequence quality scores 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Shows the average quality score distribution of the reads.</a:t>
            </a:r>
          </a:p>
        </p:txBody>
      </p:sp>
      <p:pic>
        <p:nvPicPr>
          <p:cNvPr id="4" name="Picture 3" descr="Chart, line chart&#10;&#10;Description automatically generated">
            <a:extLst>
              <a:ext uri="{FF2B5EF4-FFF2-40B4-BE49-F238E27FC236}">
                <a16:creationId xmlns:a16="http://schemas.microsoft.com/office/drawing/2014/main" id="{CCB0840C-ED84-F595-935D-B86B7789B66F}"/>
              </a:ext>
            </a:extLst>
          </p:cNvPr>
          <p:cNvPicPr>
            <a:picLocks noChangeAspect="1"/>
          </p:cNvPicPr>
          <p:nvPr/>
        </p:nvPicPr>
        <p:blipFill>
          <a:blip r:embed="rId3"/>
          <a:stretch>
            <a:fillRect/>
          </a:stretch>
        </p:blipFill>
        <p:spPr>
          <a:xfrm>
            <a:off x="493853" y="1539106"/>
            <a:ext cx="6198073" cy="4646767"/>
          </a:xfrm>
          <a:prstGeom prst="rect">
            <a:avLst/>
          </a:prstGeom>
        </p:spPr>
      </p:pic>
    </p:spTree>
    <p:extLst>
      <p:ext uri="{BB962C8B-B14F-4D97-AF65-F5344CB8AC3E}">
        <p14:creationId xmlns:p14="http://schemas.microsoft.com/office/powerpoint/2010/main" val="178080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sp>
        <p:nvSpPr>
          <p:cNvPr id="7" name="TextBox 6">
            <a:extLst>
              <a:ext uri="{FF2B5EF4-FFF2-40B4-BE49-F238E27FC236}">
                <a16:creationId xmlns:a16="http://schemas.microsoft.com/office/drawing/2014/main" id="{3B49BF3C-63DF-9D22-DC54-BC7441D52FFD}"/>
              </a:ext>
            </a:extLst>
          </p:cNvPr>
          <p:cNvSpPr txBox="1"/>
          <p:nvPr/>
        </p:nvSpPr>
        <p:spPr>
          <a:xfrm>
            <a:off x="7363426" y="2053992"/>
            <a:ext cx="4662669" cy="2862322"/>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a:t>
            </a:r>
            <a:r>
              <a:rPr lang="en-US" sz="1800" dirty="0">
                <a:solidFill>
                  <a:schemeClr val="tx1"/>
                </a:solidFill>
                <a:latin typeface="Corbel" panose="020B0503020204020204" pitchFamily="34" charset="0"/>
              </a:rPr>
              <a:t>base sequence content </a:t>
            </a:r>
            <a:r>
              <a:rPr lang="en-US" sz="1800" b="0" i="0" dirty="0">
                <a:solidFill>
                  <a:schemeClr val="tx1"/>
                </a:solidFill>
                <a:effectLst/>
                <a:latin typeface="Corbel" panose="020B0503020204020204" pitchFamily="34" charset="0"/>
              </a:rPr>
              <a:t>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a:t>
            </a:r>
            <a:r>
              <a:rPr lang="en-US" sz="1800" b="0" i="0" dirty="0">
                <a:solidFill>
                  <a:schemeClr val="tx1"/>
                </a:solidFill>
                <a:effectLst/>
                <a:latin typeface="Corbel" panose="020B0503020204020204" pitchFamily="34" charset="0"/>
              </a:rPr>
              <a:t>how the average ratio of As, Ts, Cs and </a:t>
            </a:r>
            <a:r>
              <a:rPr lang="en-US" sz="1800" b="0" i="0" dirty="0" err="1">
                <a:solidFill>
                  <a:schemeClr val="tx1"/>
                </a:solidFill>
                <a:effectLst/>
                <a:latin typeface="Corbel" panose="020B0503020204020204" pitchFamily="34" charset="0"/>
              </a:rPr>
              <a:t>Gs</a:t>
            </a:r>
            <a:r>
              <a:rPr lang="en-US" sz="1800" b="0" i="0" dirty="0">
                <a:solidFill>
                  <a:schemeClr val="tx1"/>
                </a:solidFill>
                <a:effectLst/>
                <a:latin typeface="Corbel" panose="020B0503020204020204" pitchFamily="34" charset="0"/>
              </a:rPr>
              <a:t> in your data set. ”Clean” data without sequencing errors should show almost parallel/flat lines for all four nucleotides. </a:t>
            </a:r>
          </a:p>
          <a:p>
            <a:pPr marL="285750" indent="-285750" algn="just">
              <a:buFont typeface="Arial" panose="020B0604020202020204" pitchFamily="34" charset="0"/>
              <a:buChar char="•"/>
            </a:pPr>
            <a:endParaRPr lang="en-US" sz="1800" b="0" i="0" dirty="0">
              <a:solidFill>
                <a:schemeClr val="tx1"/>
              </a:solidFill>
              <a:effectLst/>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Trailing or leading peaks indicate sequencing problems and may have to be trimmed.</a:t>
            </a:r>
            <a:endParaRPr lang="en-US" sz="1800" b="0" i="0" dirty="0">
              <a:solidFill>
                <a:schemeClr val="tx1"/>
              </a:solidFill>
              <a:effectLst/>
              <a:latin typeface="Corbel" panose="020B0503020204020204" pitchFamily="34" charset="0"/>
            </a:endParaRPr>
          </a:p>
        </p:txBody>
      </p:sp>
      <p:pic>
        <p:nvPicPr>
          <p:cNvPr id="3" name="Picture 2" descr="Chart, line chart&#10;&#10;Description automatically generated">
            <a:extLst>
              <a:ext uri="{FF2B5EF4-FFF2-40B4-BE49-F238E27FC236}">
                <a16:creationId xmlns:a16="http://schemas.microsoft.com/office/drawing/2014/main" id="{40D15645-5988-B4E3-FA91-FFDD310FC302}"/>
              </a:ext>
            </a:extLst>
          </p:cNvPr>
          <p:cNvPicPr>
            <a:picLocks noChangeAspect="1"/>
          </p:cNvPicPr>
          <p:nvPr/>
        </p:nvPicPr>
        <p:blipFill>
          <a:blip r:embed="rId3"/>
          <a:stretch>
            <a:fillRect/>
          </a:stretch>
        </p:blipFill>
        <p:spPr>
          <a:xfrm>
            <a:off x="493853" y="1371354"/>
            <a:ext cx="6636152" cy="4873541"/>
          </a:xfrm>
          <a:prstGeom prst="rect">
            <a:avLst/>
          </a:prstGeom>
        </p:spPr>
      </p:pic>
    </p:spTree>
    <p:extLst>
      <p:ext uri="{BB962C8B-B14F-4D97-AF65-F5344CB8AC3E}">
        <p14:creationId xmlns:p14="http://schemas.microsoft.com/office/powerpoint/2010/main" val="100107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4" name="Picture 3" descr="Chart, line chart&#10;&#10;Description automatically generated">
            <a:extLst>
              <a:ext uri="{FF2B5EF4-FFF2-40B4-BE49-F238E27FC236}">
                <a16:creationId xmlns:a16="http://schemas.microsoft.com/office/drawing/2014/main" id="{72AB64E9-5C56-D09E-B36D-BD733C50987F}"/>
              </a:ext>
            </a:extLst>
          </p:cNvPr>
          <p:cNvPicPr>
            <a:picLocks noChangeAspect="1"/>
          </p:cNvPicPr>
          <p:nvPr/>
        </p:nvPicPr>
        <p:blipFill>
          <a:blip r:embed="rId3"/>
          <a:stretch>
            <a:fillRect/>
          </a:stretch>
        </p:blipFill>
        <p:spPr>
          <a:xfrm>
            <a:off x="405113" y="1566606"/>
            <a:ext cx="6768373" cy="5088003"/>
          </a:xfrm>
          <a:prstGeom prst="rect">
            <a:avLst/>
          </a:prstGeom>
        </p:spPr>
      </p:pic>
    </p:spTree>
    <p:extLst>
      <p:ext uri="{BB962C8B-B14F-4D97-AF65-F5344CB8AC3E}">
        <p14:creationId xmlns:p14="http://schemas.microsoft.com/office/powerpoint/2010/main" val="274175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Aggregating quality reports with </a:t>
            </a:r>
            <a:r>
              <a:rPr lang="en-US" dirty="0" err="1">
                <a:latin typeface="Century Gothic" panose="020B0502020202020204" pitchFamily="34" charset="0"/>
              </a:rPr>
              <a:t>MultiQC</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82F5B284-AA0B-6FAC-633E-ABE78595A17C}"/>
              </a:ext>
            </a:extLst>
          </p:cNvPr>
          <p:cNvSpPr txBox="1"/>
          <p:nvPr/>
        </p:nvSpPr>
        <p:spPr>
          <a:xfrm>
            <a:off x="493853" y="3640190"/>
            <a:ext cx="11458937" cy="369332"/>
          </a:xfrm>
          <a:prstGeom prst="rect">
            <a:avLst/>
          </a:prstGeom>
          <a:noFill/>
        </p:spPr>
        <p:txBody>
          <a:bodyPr wrap="square">
            <a:spAutoFit/>
          </a:bodyPr>
          <a:lstStyle/>
          <a:p>
            <a:r>
              <a:rPr lang="en-KE" sz="1800" dirty="0">
                <a:latin typeface="Corbel" panose="020B0503020204020204" pitchFamily="34" charset="0"/>
              </a:rPr>
              <a:t>file:///Users/jjuma/trainings/africacdc-ilri-aslm-2023/output-dir/denv-1/multiqc/multiqc_report.html</a:t>
            </a:r>
          </a:p>
        </p:txBody>
      </p:sp>
      <p:pic>
        <p:nvPicPr>
          <p:cNvPr id="6" name="Picture 5" descr="A picture containing text&#10;&#10;Description automatically generated">
            <a:extLst>
              <a:ext uri="{FF2B5EF4-FFF2-40B4-BE49-F238E27FC236}">
                <a16:creationId xmlns:a16="http://schemas.microsoft.com/office/drawing/2014/main" id="{07CAAA4D-CE00-B7B3-78C5-A09059D823A6}"/>
              </a:ext>
            </a:extLst>
          </p:cNvPr>
          <p:cNvPicPr>
            <a:picLocks noChangeAspect="1"/>
          </p:cNvPicPr>
          <p:nvPr/>
        </p:nvPicPr>
        <p:blipFill>
          <a:blip r:embed="rId3"/>
          <a:stretch>
            <a:fillRect/>
          </a:stretch>
        </p:blipFill>
        <p:spPr>
          <a:xfrm>
            <a:off x="493852" y="1973781"/>
            <a:ext cx="10791463" cy="1413394"/>
          </a:xfrm>
          <a:prstGeom prst="rect">
            <a:avLst/>
          </a:prstGeom>
        </p:spPr>
      </p:pic>
    </p:spTree>
    <p:extLst>
      <p:ext uri="{BB962C8B-B14F-4D97-AF65-F5344CB8AC3E}">
        <p14:creationId xmlns:p14="http://schemas.microsoft.com/office/powerpoint/2010/main" val="104167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PycoQC</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05FE3B04-3072-BF98-3035-995F332AF91F}"/>
              </a:ext>
            </a:extLst>
          </p:cNvPr>
          <p:cNvSpPr txBox="1"/>
          <p:nvPr/>
        </p:nvSpPr>
        <p:spPr>
          <a:xfrm>
            <a:off x="493853" y="1656907"/>
            <a:ext cx="11416496" cy="2031325"/>
          </a:xfrm>
          <a:prstGeom prst="rect">
            <a:avLst/>
          </a:prstGeom>
          <a:noFill/>
        </p:spPr>
        <p:txBody>
          <a:bodyPr wrap="square">
            <a:spAutoFit/>
          </a:bodyPr>
          <a:lstStyle/>
          <a:p>
            <a:pPr marL="285750" indent="-285750">
              <a:buFont typeface="Arial" panose="020B0604020202020204" pitchFamily="34" charset="0"/>
              <a:buChar char="•"/>
            </a:pPr>
            <a:r>
              <a:rPr lang="en-US" sz="1800" b="0" i="0" dirty="0" err="1">
                <a:solidFill>
                  <a:schemeClr val="tx1"/>
                </a:solidFill>
                <a:effectLst/>
                <a:latin typeface="Corbel" panose="020B0503020204020204" pitchFamily="34" charset="0"/>
              </a:rPr>
              <a:t>PycoQC</a:t>
            </a:r>
            <a:r>
              <a:rPr lang="en-US" sz="1800" b="0" i="0" dirty="0">
                <a:solidFill>
                  <a:schemeClr val="tx1"/>
                </a:solidFill>
                <a:effectLst/>
                <a:latin typeface="Corbel" panose="020B0503020204020204" pitchFamily="34" charset="0"/>
              </a:rPr>
              <a:t> is a data </a:t>
            </a:r>
            <a:r>
              <a:rPr lang="en-US" sz="1800" b="0" i="0" dirty="0" err="1">
                <a:solidFill>
                  <a:schemeClr val="tx1"/>
                </a:solidFill>
                <a:effectLst/>
                <a:latin typeface="Corbel" panose="020B0503020204020204" pitchFamily="34" charset="0"/>
              </a:rPr>
              <a:t>visualisation</a:t>
            </a:r>
            <a:r>
              <a:rPr lang="en-US" sz="1800" b="0" i="0" dirty="0">
                <a:solidFill>
                  <a:schemeClr val="tx1"/>
                </a:solidFill>
                <a:effectLst/>
                <a:latin typeface="Corbel" panose="020B0503020204020204" pitchFamily="34" charset="0"/>
              </a:rPr>
              <a:t> and quality control tool for nanopore data. </a:t>
            </a:r>
          </a:p>
          <a:p>
            <a:pPr marL="285750" indent="-285750">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buFont typeface="Arial" panose="020B0604020202020204" pitchFamily="34" charset="0"/>
              <a:buChar char="•"/>
            </a:pPr>
            <a:r>
              <a:rPr lang="en-US" sz="1800" b="0" i="0" dirty="0">
                <a:solidFill>
                  <a:schemeClr val="tx1"/>
                </a:solidFill>
                <a:effectLst/>
                <a:latin typeface="Corbel" panose="020B0503020204020204" pitchFamily="34" charset="0"/>
              </a:rPr>
              <a:t>It requires a </a:t>
            </a:r>
            <a:r>
              <a:rPr lang="en-US" sz="1800" b="1" i="0" dirty="0">
                <a:solidFill>
                  <a:schemeClr val="tx1"/>
                </a:solidFill>
                <a:effectLst/>
                <a:latin typeface="Corbel" panose="020B0503020204020204" pitchFamily="34" charset="0"/>
              </a:rPr>
              <a:t>specific file</a:t>
            </a:r>
            <a:r>
              <a:rPr lang="en-US" sz="1800" b="0" i="0" dirty="0">
                <a:solidFill>
                  <a:schemeClr val="tx1"/>
                </a:solidFill>
                <a:effectLst/>
                <a:latin typeface="Corbel" panose="020B0503020204020204" pitchFamily="34" charset="0"/>
              </a:rPr>
              <a:t>, the </a:t>
            </a:r>
            <a:r>
              <a:rPr lang="en-US" sz="1800" b="0" i="0" dirty="0" err="1">
                <a:solidFill>
                  <a:schemeClr val="tx1"/>
                </a:solidFill>
                <a:effectLst/>
                <a:latin typeface="Corbel" panose="020B0503020204020204" pitchFamily="34" charset="0"/>
              </a:rPr>
              <a:t>sequencing_summary.txt</a:t>
            </a:r>
            <a:r>
              <a:rPr lang="en-US" sz="1800" b="0" i="0" dirty="0">
                <a:solidFill>
                  <a:schemeClr val="tx1"/>
                </a:solidFill>
                <a:effectLst/>
                <a:latin typeface="Corbel" panose="020B0503020204020204" pitchFamily="34" charset="0"/>
              </a:rPr>
              <a:t> file generated by Oxford nanopore </a:t>
            </a:r>
            <a:r>
              <a:rPr lang="en-US" sz="1800" b="0" i="0" dirty="0" err="1">
                <a:solidFill>
                  <a:schemeClr val="tx1"/>
                </a:solidFill>
                <a:effectLst/>
                <a:latin typeface="Corbel" panose="020B0503020204020204" pitchFamily="34" charset="0"/>
              </a:rPr>
              <a:t>basecallers</a:t>
            </a:r>
            <a:r>
              <a:rPr lang="en-US" sz="1800" b="0" i="0" dirty="0">
                <a:solidFill>
                  <a:schemeClr val="tx1"/>
                </a:solidFill>
                <a:effectLst/>
                <a:latin typeface="Corbel" panose="020B0503020204020204" pitchFamily="34" charset="0"/>
              </a:rPr>
              <a:t> such as Guppy or the older albacore </a:t>
            </a:r>
            <a:r>
              <a:rPr lang="en-US" sz="1800" b="0" i="0" dirty="0" err="1">
                <a:solidFill>
                  <a:schemeClr val="tx1"/>
                </a:solidFill>
                <a:effectLst/>
                <a:latin typeface="Corbel" panose="020B0503020204020204" pitchFamily="34" charset="0"/>
              </a:rPr>
              <a:t>basecaller</a:t>
            </a:r>
            <a:r>
              <a:rPr lang="en-US" sz="1800" b="0" i="0" dirty="0">
                <a:solidFill>
                  <a:schemeClr val="tx1"/>
                </a:solidFill>
                <a:effectLst/>
                <a:latin typeface="Corbel" panose="020B0503020204020204" pitchFamily="34" charset="0"/>
              </a:rPr>
              <a:t>.</a:t>
            </a:r>
          </a:p>
          <a:p>
            <a:pPr marL="285750" indent="-285750">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buFont typeface="Arial" panose="020B0604020202020204" pitchFamily="34" charset="0"/>
              <a:buChar char="•"/>
            </a:pPr>
            <a:r>
              <a:rPr lang="en-US" sz="1800" dirty="0">
                <a:solidFill>
                  <a:schemeClr val="tx1"/>
                </a:solidFill>
                <a:latin typeface="Corbel" panose="020B0503020204020204" pitchFamily="34" charset="0"/>
              </a:rPr>
              <a:t>Provides read statistics, sequencing and flow cell information (sequencing run, yield over time, number of active pores)</a:t>
            </a:r>
            <a:endParaRPr lang="en-KE" sz="1800" dirty="0">
              <a:solidFill>
                <a:schemeClr val="tx1"/>
              </a:solidFill>
              <a:latin typeface="Corbel" panose="020B0503020204020204" pitchFamily="34" charset="0"/>
            </a:endParaRPr>
          </a:p>
        </p:txBody>
      </p:sp>
      <p:pic>
        <p:nvPicPr>
          <p:cNvPr id="6" name="Picture 5" descr="Table&#10;&#10;Description automatically generated">
            <a:extLst>
              <a:ext uri="{FF2B5EF4-FFF2-40B4-BE49-F238E27FC236}">
                <a16:creationId xmlns:a16="http://schemas.microsoft.com/office/drawing/2014/main" id="{10801A86-28DE-916E-B030-1EF001BE0836}"/>
              </a:ext>
            </a:extLst>
          </p:cNvPr>
          <p:cNvPicPr>
            <a:picLocks noChangeAspect="1"/>
          </p:cNvPicPr>
          <p:nvPr/>
        </p:nvPicPr>
        <p:blipFill>
          <a:blip r:embed="rId3"/>
          <a:stretch>
            <a:fillRect/>
          </a:stretch>
        </p:blipFill>
        <p:spPr>
          <a:xfrm>
            <a:off x="493853" y="4074834"/>
            <a:ext cx="9217306" cy="2506599"/>
          </a:xfrm>
          <a:prstGeom prst="rect">
            <a:avLst/>
          </a:prstGeom>
        </p:spPr>
      </p:pic>
    </p:spTree>
    <p:extLst>
      <p:ext uri="{BB962C8B-B14F-4D97-AF65-F5344CB8AC3E}">
        <p14:creationId xmlns:p14="http://schemas.microsoft.com/office/powerpoint/2010/main" val="298444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Distribution of read length</a:t>
            </a:r>
            <a:endParaRPr dirty="0">
              <a:latin typeface="Century Gothic" panose="020B0502020202020204" pitchFamily="34" charset="0"/>
            </a:endParaRPr>
          </a:p>
        </p:txBody>
      </p:sp>
      <p:pic>
        <p:nvPicPr>
          <p:cNvPr id="4" name="Picture 3" descr="Chart, histogram&#10;&#10;Description automatically generated">
            <a:extLst>
              <a:ext uri="{FF2B5EF4-FFF2-40B4-BE49-F238E27FC236}">
                <a16:creationId xmlns:a16="http://schemas.microsoft.com/office/drawing/2014/main" id="{C2B70327-236D-A98B-511E-1546E3302516}"/>
              </a:ext>
            </a:extLst>
          </p:cNvPr>
          <p:cNvPicPr>
            <a:picLocks noChangeAspect="1"/>
          </p:cNvPicPr>
          <p:nvPr/>
        </p:nvPicPr>
        <p:blipFill>
          <a:blip r:embed="rId3"/>
          <a:stretch>
            <a:fillRect/>
          </a:stretch>
        </p:blipFill>
        <p:spPr>
          <a:xfrm>
            <a:off x="493853" y="1620456"/>
            <a:ext cx="9824222" cy="4039565"/>
          </a:xfrm>
          <a:prstGeom prst="rect">
            <a:avLst/>
          </a:prstGeom>
        </p:spPr>
      </p:pic>
    </p:spTree>
    <p:extLst>
      <p:ext uri="{BB962C8B-B14F-4D97-AF65-F5344CB8AC3E}">
        <p14:creationId xmlns:p14="http://schemas.microsoft.com/office/powerpoint/2010/main" val="52083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Distribution of read quality</a:t>
            </a:r>
            <a:endParaRPr dirty="0">
              <a:latin typeface="Century Gothic" panose="020B0502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CE23351A-CF98-9B98-7FAB-173E82943973}"/>
              </a:ext>
            </a:extLst>
          </p:cNvPr>
          <p:cNvPicPr>
            <a:picLocks noChangeAspect="1"/>
          </p:cNvPicPr>
          <p:nvPr/>
        </p:nvPicPr>
        <p:blipFill>
          <a:blip r:embed="rId3"/>
          <a:stretch>
            <a:fillRect/>
          </a:stretch>
        </p:blipFill>
        <p:spPr>
          <a:xfrm>
            <a:off x="493853" y="1563707"/>
            <a:ext cx="10553377" cy="4339382"/>
          </a:xfrm>
          <a:prstGeom prst="rect">
            <a:avLst/>
          </a:prstGeom>
        </p:spPr>
      </p:pic>
    </p:spTree>
    <p:extLst>
      <p:ext uri="{BB962C8B-B14F-4D97-AF65-F5344CB8AC3E}">
        <p14:creationId xmlns:p14="http://schemas.microsoft.com/office/powerpoint/2010/main" val="140562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Output over experiment time</a:t>
            </a:r>
            <a:endParaRPr dirty="0">
              <a:latin typeface="Century Gothic" panose="020B0502020202020204" pitchFamily="34" charset="0"/>
            </a:endParaRPr>
          </a:p>
        </p:txBody>
      </p:sp>
      <p:pic>
        <p:nvPicPr>
          <p:cNvPr id="4" name="Picture 3" descr="Chart&#10;&#10;Description automatically generated">
            <a:extLst>
              <a:ext uri="{FF2B5EF4-FFF2-40B4-BE49-F238E27FC236}">
                <a16:creationId xmlns:a16="http://schemas.microsoft.com/office/drawing/2014/main" id="{AA86B464-FB79-3E4B-29B2-18E05F3CD936}"/>
              </a:ext>
            </a:extLst>
          </p:cNvPr>
          <p:cNvPicPr>
            <a:picLocks noChangeAspect="1"/>
          </p:cNvPicPr>
          <p:nvPr/>
        </p:nvPicPr>
        <p:blipFill>
          <a:blip r:embed="rId3"/>
          <a:stretch>
            <a:fillRect/>
          </a:stretch>
        </p:blipFill>
        <p:spPr>
          <a:xfrm>
            <a:off x="493853" y="1412112"/>
            <a:ext cx="10612409" cy="4363655"/>
          </a:xfrm>
          <a:prstGeom prst="rect">
            <a:avLst/>
          </a:prstGeom>
        </p:spPr>
      </p:pic>
    </p:spTree>
    <p:extLst>
      <p:ext uri="{BB962C8B-B14F-4D97-AF65-F5344CB8AC3E}">
        <p14:creationId xmlns:p14="http://schemas.microsoft.com/office/powerpoint/2010/main" val="24064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Objectives</a:t>
            </a:r>
            <a:endParaRPr dirty="0">
              <a:latin typeface="Century Gothic" panose="020B0502020202020204" pitchFamily="34" charset="0"/>
            </a:endParaRPr>
          </a:p>
        </p:txBody>
      </p:sp>
      <p:sp>
        <p:nvSpPr>
          <p:cNvPr id="292" name="Google Shape;292;p2"/>
          <p:cNvSpPr txBox="1">
            <a:spLocks noGrp="1"/>
          </p:cNvSpPr>
          <p:nvPr>
            <p:ph type="body" idx="1"/>
          </p:nvPr>
        </p:nvSpPr>
        <p:spPr>
          <a:xfrm>
            <a:off x="609600" y="1601788"/>
            <a:ext cx="10972800" cy="4572000"/>
          </a:xfrm>
          <a:prstGeom prst="rect">
            <a:avLst/>
          </a:prstGeom>
          <a:noFill/>
          <a:ln>
            <a:noFill/>
          </a:ln>
        </p:spPr>
        <p:txBody>
          <a:bodyPr spcFirstLastPara="1" wrap="square" lIns="91425" tIns="45700" rIns="91425" bIns="45700" anchor="t" anchorCtr="0">
            <a:noAutofit/>
          </a:bodyPr>
          <a:lstStyle/>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Quality control procedures for ONT </a:t>
            </a:r>
            <a:r>
              <a:rPr lang="en-US" sz="2400" dirty="0" err="1">
                <a:latin typeface="Century Gothic" panose="020B0502020202020204" pitchFamily="34" charset="0"/>
              </a:rPr>
              <a:t>MinION</a:t>
            </a:r>
            <a:r>
              <a:rPr lang="en-US" sz="2400" dirty="0">
                <a:latin typeface="Century Gothic" panose="020B0502020202020204" pitchFamily="34" charset="0"/>
              </a:rPr>
              <a:t> data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Reference-guided alignment of NGS data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Variant calling workflows – emphasis on medaka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Learn common terminology in NGS steps and understand concepts of depth and coverage</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Consensus sequence building</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p:txBody>
      </p:sp>
    </p:spTree>
    <p:extLst>
      <p:ext uri="{BB962C8B-B14F-4D97-AF65-F5344CB8AC3E}">
        <p14:creationId xmlns:p14="http://schemas.microsoft.com/office/powerpoint/2010/main" val="2327244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read length over time</a:t>
            </a:r>
            <a:endParaRPr dirty="0">
              <a:latin typeface="Century Gothic" panose="020B0502020202020204" pitchFamily="34" charset="0"/>
            </a:endParaRPr>
          </a:p>
        </p:txBody>
      </p:sp>
      <p:pic>
        <p:nvPicPr>
          <p:cNvPr id="3" name="Picture 2" descr="Chart&#10;&#10;Description automatically generated">
            <a:extLst>
              <a:ext uri="{FF2B5EF4-FFF2-40B4-BE49-F238E27FC236}">
                <a16:creationId xmlns:a16="http://schemas.microsoft.com/office/drawing/2014/main" id="{7BADC051-F689-2FAD-5345-F665530B9C21}"/>
              </a:ext>
            </a:extLst>
          </p:cNvPr>
          <p:cNvPicPr>
            <a:picLocks noChangeAspect="1"/>
          </p:cNvPicPr>
          <p:nvPr/>
        </p:nvPicPr>
        <p:blipFill>
          <a:blip r:embed="rId3"/>
          <a:stretch>
            <a:fillRect/>
          </a:stretch>
        </p:blipFill>
        <p:spPr>
          <a:xfrm>
            <a:off x="493853" y="1388962"/>
            <a:ext cx="10809460" cy="4444679"/>
          </a:xfrm>
          <a:prstGeom prst="rect">
            <a:avLst/>
          </a:prstGeom>
        </p:spPr>
      </p:pic>
    </p:spTree>
    <p:extLst>
      <p:ext uri="{BB962C8B-B14F-4D97-AF65-F5344CB8AC3E}">
        <p14:creationId xmlns:p14="http://schemas.microsoft.com/office/powerpoint/2010/main" val="12983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mean read quality over time</a:t>
            </a:r>
            <a:endParaRPr dirty="0">
              <a:latin typeface="Century Gothic" panose="020B0502020202020204" pitchFamily="34" charset="0"/>
            </a:endParaRPr>
          </a:p>
        </p:txBody>
      </p:sp>
      <p:pic>
        <p:nvPicPr>
          <p:cNvPr id="4" name="Picture 3" descr="Chart, line chart&#10;&#10;Description automatically generated">
            <a:extLst>
              <a:ext uri="{FF2B5EF4-FFF2-40B4-BE49-F238E27FC236}">
                <a16:creationId xmlns:a16="http://schemas.microsoft.com/office/drawing/2014/main" id="{72D1DFEB-FDDF-839A-AAF4-BFEDCE1C2286}"/>
              </a:ext>
            </a:extLst>
          </p:cNvPr>
          <p:cNvPicPr>
            <a:picLocks noChangeAspect="1"/>
          </p:cNvPicPr>
          <p:nvPr/>
        </p:nvPicPr>
        <p:blipFill>
          <a:blip r:embed="rId3"/>
          <a:stretch>
            <a:fillRect/>
          </a:stretch>
        </p:blipFill>
        <p:spPr>
          <a:xfrm>
            <a:off x="493853" y="1516283"/>
            <a:ext cx="10725005" cy="4409953"/>
          </a:xfrm>
          <a:prstGeom prst="rect">
            <a:avLst/>
          </a:prstGeom>
        </p:spPr>
      </p:pic>
    </p:spTree>
    <p:extLst>
      <p:ext uri="{BB962C8B-B14F-4D97-AF65-F5344CB8AC3E}">
        <p14:creationId xmlns:p14="http://schemas.microsoft.com/office/powerpoint/2010/main" val="414121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number of reads per barcode</a:t>
            </a:r>
            <a:endParaRPr dirty="0">
              <a:latin typeface="Century Gothic" panose="020B050202020202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D62AB9FB-43D2-A903-E44A-6EA4BAB09FCC}"/>
              </a:ext>
            </a:extLst>
          </p:cNvPr>
          <p:cNvPicPr>
            <a:picLocks noChangeAspect="1"/>
          </p:cNvPicPr>
          <p:nvPr/>
        </p:nvPicPr>
        <p:blipFill>
          <a:blip r:embed="rId3"/>
          <a:stretch>
            <a:fillRect/>
          </a:stretch>
        </p:blipFill>
        <p:spPr>
          <a:xfrm>
            <a:off x="493853" y="1829925"/>
            <a:ext cx="10187429" cy="4188910"/>
          </a:xfrm>
          <a:prstGeom prst="rect">
            <a:avLst/>
          </a:prstGeom>
        </p:spPr>
      </p:pic>
    </p:spTree>
    <p:extLst>
      <p:ext uri="{BB962C8B-B14F-4D97-AF65-F5344CB8AC3E}">
        <p14:creationId xmlns:p14="http://schemas.microsoft.com/office/powerpoint/2010/main" val="1790437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channel activity over time</a:t>
            </a:r>
            <a:endParaRPr dirty="0">
              <a:latin typeface="Century Gothic" panose="020B0502020202020204" pitchFamily="34" charset="0"/>
            </a:endParaRPr>
          </a:p>
        </p:txBody>
      </p:sp>
      <p:pic>
        <p:nvPicPr>
          <p:cNvPr id="4" name="Picture 3" descr="Chart&#10;&#10;Description automatically generated">
            <a:extLst>
              <a:ext uri="{FF2B5EF4-FFF2-40B4-BE49-F238E27FC236}">
                <a16:creationId xmlns:a16="http://schemas.microsoft.com/office/drawing/2014/main" id="{16A98AA5-7AAE-C70D-2C07-840DB16C44CE}"/>
              </a:ext>
            </a:extLst>
          </p:cNvPr>
          <p:cNvPicPr>
            <a:picLocks noChangeAspect="1"/>
          </p:cNvPicPr>
          <p:nvPr/>
        </p:nvPicPr>
        <p:blipFill>
          <a:blip r:embed="rId3"/>
          <a:stretch>
            <a:fillRect/>
          </a:stretch>
        </p:blipFill>
        <p:spPr>
          <a:xfrm>
            <a:off x="143526" y="1524000"/>
            <a:ext cx="9813274" cy="4842076"/>
          </a:xfrm>
          <a:prstGeom prst="rect">
            <a:avLst/>
          </a:prstGeom>
        </p:spPr>
      </p:pic>
    </p:spTree>
    <p:extLst>
      <p:ext uri="{BB962C8B-B14F-4D97-AF65-F5344CB8AC3E}">
        <p14:creationId xmlns:p14="http://schemas.microsoft.com/office/powerpoint/2010/main" val="302499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Quality control using </a:t>
            </a:r>
            <a:r>
              <a:rPr lang="en-US" dirty="0" err="1">
                <a:latin typeface="Century Gothic" panose="020B0502020202020204" pitchFamily="34" charset="0"/>
              </a:rPr>
              <a:t>MinION_QC</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CDDB03E6-FB52-1906-4437-D235DDFC2AA8}"/>
              </a:ext>
            </a:extLst>
          </p:cNvPr>
          <p:cNvSpPr txBox="1"/>
          <p:nvPr/>
        </p:nvSpPr>
        <p:spPr>
          <a:xfrm>
            <a:off x="879676" y="2071868"/>
            <a:ext cx="8270111"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Corbel" panose="020B0503020204020204" pitchFamily="34" charset="0"/>
              </a:rPr>
              <a:t>A</a:t>
            </a:r>
            <a:r>
              <a:rPr lang="en-US" sz="2400" b="0" i="0" dirty="0">
                <a:solidFill>
                  <a:schemeClr val="tx1"/>
                </a:solidFill>
                <a:effectLst/>
                <a:latin typeface="Corbel" panose="020B0503020204020204" pitchFamily="34" charset="0"/>
              </a:rPr>
              <a:t>bility to compare multiple sequencing runs, e.g., to compare different library preparation or DNA extraction protocols used.</a:t>
            </a:r>
          </a:p>
          <a:p>
            <a:pPr marL="342900" indent="-342900">
              <a:buFont typeface="Arial" panose="020B0604020202020204" pitchFamily="34" charset="0"/>
              <a:buChar char="•"/>
            </a:pPr>
            <a:endParaRPr lang="en-US" sz="2400" dirty="0">
              <a:solidFill>
                <a:schemeClr val="tx1"/>
              </a:solidFill>
              <a:latin typeface="Corbel" panose="020B0503020204020204" pitchFamily="34" charset="0"/>
            </a:endParaRPr>
          </a:p>
          <a:p>
            <a:pPr marL="342900" indent="-342900">
              <a:buFont typeface="Arial" panose="020B0604020202020204" pitchFamily="34" charset="0"/>
              <a:buChar char="•"/>
            </a:pPr>
            <a:r>
              <a:rPr lang="en-US" sz="2400" dirty="0">
                <a:solidFill>
                  <a:schemeClr val="tx1"/>
                </a:solidFill>
                <a:latin typeface="Corbel" panose="020B0503020204020204" pitchFamily="34" charset="0"/>
              </a:rPr>
              <a:t>Takes in multiple sequencing summary files.</a:t>
            </a:r>
            <a:endParaRPr lang="en-KE" sz="2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329828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Read filtering: trimming and adapter removal</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CDDB03E6-FB52-1906-4437-D235DDFC2AA8}"/>
              </a:ext>
            </a:extLst>
          </p:cNvPr>
          <p:cNvSpPr txBox="1"/>
          <p:nvPr/>
        </p:nvSpPr>
        <p:spPr>
          <a:xfrm>
            <a:off x="545939" y="1225689"/>
            <a:ext cx="11100121" cy="4370427"/>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3rd generation sequencing platforms contain linker, barcode or adapter sequences at the read beginning or end. </a:t>
            </a:r>
          </a:p>
          <a:p>
            <a:pPr marL="342900" indent="-342900" algn="just">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Additionally, 2D library preparation protocols for ONT contain adapters in the middle.</a:t>
            </a: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dirty="0" err="1">
                <a:solidFill>
                  <a:schemeClr val="tx1"/>
                </a:solidFill>
                <a:latin typeface="Corbel" panose="020B0503020204020204" pitchFamily="34" charset="0"/>
              </a:rPr>
              <a:t>Porechop</a:t>
            </a:r>
            <a:r>
              <a:rPr lang="en-US" sz="2000" dirty="0">
                <a:solidFill>
                  <a:schemeClr val="tx1"/>
                </a:solidFill>
                <a:latin typeface="Corbel" panose="020B0503020204020204" pitchFamily="34" charset="0"/>
              </a:rPr>
              <a:t> – trim adapters if 2D libraries use the option </a:t>
            </a:r>
            <a:r>
              <a:rPr lang="en-US" sz="2000" b="0" i="0" dirty="0">
                <a:solidFill>
                  <a:schemeClr val="bg2">
                    <a:lumMod val="60000"/>
                    <a:lumOff val="40000"/>
                  </a:schemeClr>
                </a:solidFill>
                <a:effectLst/>
                <a:latin typeface="Andale Mono" panose="020B0509000000000004" pitchFamily="49" charset="0"/>
              </a:rPr>
              <a:t>–</a:t>
            </a:r>
            <a:r>
              <a:rPr lang="en-US" sz="2000" b="0" i="0" dirty="0" err="1">
                <a:solidFill>
                  <a:schemeClr val="bg2">
                    <a:lumMod val="60000"/>
                    <a:lumOff val="40000"/>
                  </a:schemeClr>
                </a:solidFill>
                <a:effectLst/>
                <a:latin typeface="Andale Mono" panose="020B0509000000000004" pitchFamily="49" charset="0"/>
              </a:rPr>
              <a:t>discard_middle</a:t>
            </a:r>
            <a:endParaRPr lang="en-US" sz="2000" dirty="0">
              <a:solidFill>
                <a:schemeClr val="bg2">
                  <a:lumMod val="60000"/>
                  <a:lumOff val="40000"/>
                </a:schemeClr>
              </a:solidFill>
              <a:latin typeface="Andale Mono" panose="020B0509000000000004" pitchFamily="49" charset="0"/>
            </a:endParaRP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adapter removal is not necessary as they have no impact on current assemblers. (</a:t>
            </a:r>
            <a:r>
              <a:rPr lang="en-US" sz="2000" b="0" i="0" dirty="0">
                <a:solidFill>
                  <a:schemeClr val="tx1"/>
                </a:solidFill>
                <a:effectLst/>
                <a:latin typeface="Corbel" panose="020B0503020204020204" pitchFamily="34" charset="0"/>
                <a:hlinkClick r:id="rId3"/>
              </a:rPr>
              <a:t>https://f1000research.com/articles/8-2138</a:t>
            </a:r>
            <a:r>
              <a:rPr lang="en-US" sz="2000" b="0" i="0" dirty="0">
                <a:solidFill>
                  <a:schemeClr val="tx1"/>
                </a:solidFill>
                <a:effectLst/>
                <a:latin typeface="Corbel" panose="020B0503020204020204" pitchFamily="34" charset="0"/>
              </a:rPr>
              <a:t>)</a:t>
            </a: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dirty="0" err="1">
                <a:solidFill>
                  <a:schemeClr val="tx1"/>
                </a:solidFill>
                <a:latin typeface="Corbel" panose="020B0503020204020204" pitchFamily="34" charset="0"/>
              </a:rPr>
              <a:t>NanoFilt</a:t>
            </a:r>
            <a:r>
              <a:rPr lang="en-US" sz="2000" dirty="0">
                <a:solidFill>
                  <a:schemeClr val="tx1"/>
                </a:solidFill>
                <a:latin typeface="Corbel" panose="020B0503020204020204" pitchFamily="34" charset="0"/>
              </a:rPr>
              <a:t> – Read trimming and filtering. </a:t>
            </a:r>
          </a:p>
          <a:p>
            <a:pPr marL="342900" indent="-342900" algn="just">
              <a:buFont typeface="Arial" panose="020B0604020202020204" pitchFamily="34" charset="0"/>
              <a:buChar char="•"/>
            </a:pPr>
            <a:endParaRPr lang="en-US" sz="2000" b="0" i="0" dirty="0">
              <a:solidFill>
                <a:schemeClr val="tx1"/>
              </a:solidFill>
              <a:effectLst/>
              <a:latin typeface="Corbel" panose="020B0503020204020204" pitchFamily="34" charset="0"/>
            </a:endParaRPr>
          </a:p>
          <a:p>
            <a:pPr algn="just"/>
            <a:r>
              <a:rPr lang="en-US" sz="1800" dirty="0" err="1">
                <a:solidFill>
                  <a:schemeClr val="bg2">
                    <a:lumMod val="60000"/>
                    <a:lumOff val="40000"/>
                  </a:schemeClr>
                </a:solidFill>
                <a:latin typeface="Andale Mono" panose="020B0509000000000004" pitchFamily="49" charset="0"/>
              </a:rPr>
              <a:t>NanoFilt</a:t>
            </a:r>
            <a:r>
              <a:rPr lang="en-US" sz="1800" dirty="0">
                <a:solidFill>
                  <a:schemeClr val="bg2">
                    <a:lumMod val="60000"/>
                    <a:lumOff val="40000"/>
                  </a:schemeClr>
                </a:solidFill>
                <a:latin typeface="Andale Mono" panose="020B0509000000000004" pitchFamily="49" charset="0"/>
              </a:rPr>
              <a:t> –l 500 --</a:t>
            </a:r>
            <a:r>
              <a:rPr lang="en-US" sz="1800" dirty="0" err="1">
                <a:solidFill>
                  <a:schemeClr val="bg2">
                    <a:lumMod val="60000"/>
                    <a:lumOff val="40000"/>
                  </a:schemeClr>
                </a:solidFill>
                <a:latin typeface="Andale Mono" panose="020B0509000000000004" pitchFamily="49" charset="0"/>
              </a:rPr>
              <a:t>headcrop</a:t>
            </a:r>
            <a:r>
              <a:rPr lang="en-US" sz="1800" dirty="0">
                <a:solidFill>
                  <a:schemeClr val="bg2">
                    <a:lumMod val="60000"/>
                    <a:lumOff val="40000"/>
                  </a:schemeClr>
                </a:solidFill>
                <a:latin typeface="Andale Mono" panose="020B0509000000000004" pitchFamily="49" charset="0"/>
              </a:rPr>
              <a:t> 10 &lt; </a:t>
            </a:r>
            <a:r>
              <a:rPr lang="en-US" sz="1800" dirty="0" err="1">
                <a:solidFill>
                  <a:schemeClr val="bg2">
                    <a:lumMod val="60000"/>
                    <a:lumOff val="40000"/>
                  </a:schemeClr>
                </a:solidFill>
                <a:latin typeface="Andale Mono" panose="020B0509000000000004" pitchFamily="49" charset="0"/>
              </a:rPr>
              <a:t>porechopped.fastq</a:t>
            </a:r>
            <a:r>
              <a:rPr lang="en-US" sz="1800" dirty="0">
                <a:solidFill>
                  <a:schemeClr val="bg2">
                    <a:lumMod val="60000"/>
                    <a:lumOff val="40000"/>
                  </a:schemeClr>
                </a:solidFill>
                <a:latin typeface="Andale Mono" panose="020B0509000000000004" pitchFamily="49" charset="0"/>
              </a:rPr>
              <a:t> &gt; </a:t>
            </a:r>
            <a:r>
              <a:rPr lang="en-US" sz="1800" dirty="0" err="1">
                <a:solidFill>
                  <a:schemeClr val="bg2">
                    <a:lumMod val="60000"/>
                    <a:lumOff val="40000"/>
                  </a:schemeClr>
                </a:solidFill>
                <a:latin typeface="Andale Mono" panose="020B0509000000000004" pitchFamily="49" charset="0"/>
              </a:rPr>
              <a:t>nanofilt_trimmed.fastq</a:t>
            </a:r>
            <a:endParaRPr lang="en-US" sz="1800" b="0" i="0" dirty="0">
              <a:solidFill>
                <a:schemeClr val="bg2">
                  <a:lumMod val="60000"/>
                  <a:lumOff val="40000"/>
                </a:schemeClr>
              </a:solidFill>
              <a:effectLst/>
              <a:latin typeface="Andale Mono" panose="020B0509000000000004" pitchFamily="49" charset="0"/>
            </a:endParaRPr>
          </a:p>
          <a:p>
            <a:pPr marL="342900" indent="-342900" algn="just">
              <a:buFont typeface="Arial" panose="020B0604020202020204" pitchFamily="34" charset="0"/>
              <a:buChar char="•"/>
            </a:pPr>
            <a:endParaRPr lang="en-KE" sz="2000" dirty="0">
              <a:solidFill>
                <a:schemeClr val="tx1"/>
              </a:solidFill>
              <a:latin typeface="Corbel" panose="020B0503020204020204" pitchFamily="34" charset="0"/>
            </a:endParaRPr>
          </a:p>
        </p:txBody>
      </p:sp>
    </p:spTree>
    <p:extLst>
      <p:ext uri="{BB962C8B-B14F-4D97-AF65-F5344CB8AC3E}">
        <p14:creationId xmlns:p14="http://schemas.microsoft.com/office/powerpoint/2010/main" val="49944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Alignment</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EC241F3-7756-0D24-58AD-8DBB1E8953B2}"/>
              </a:ext>
            </a:extLst>
          </p:cNvPr>
          <p:cNvSpPr txBox="1"/>
          <p:nvPr/>
        </p:nvSpPr>
        <p:spPr>
          <a:xfrm>
            <a:off x="493852" y="1713054"/>
            <a:ext cx="10972799" cy="3785652"/>
          </a:xfrm>
          <a:prstGeom prst="rect">
            <a:avLst/>
          </a:prstGeom>
          <a:noFill/>
        </p:spPr>
        <p:txBody>
          <a:bodyPr wrap="square">
            <a:spAutoFit/>
          </a:bodyPr>
          <a:lstStyle/>
          <a:p>
            <a:r>
              <a:rPr lang="en-US" sz="2000" b="0" i="0" dirty="0">
                <a:solidFill>
                  <a:schemeClr val="tx1"/>
                </a:solidFill>
                <a:effectLst/>
                <a:latin typeface="Corbel" panose="020B0503020204020204" pitchFamily="34" charset="0"/>
              </a:rPr>
              <a:t>A reference alignment of the </a:t>
            </a:r>
            <a:r>
              <a:rPr lang="en-US" sz="2000" b="0" i="0" dirty="0" err="1">
                <a:solidFill>
                  <a:schemeClr val="tx1"/>
                </a:solidFill>
                <a:effectLst/>
                <a:latin typeface="Corbel" panose="020B0503020204020204" pitchFamily="34" charset="0"/>
              </a:rPr>
              <a:t>basecalled</a:t>
            </a:r>
            <a:r>
              <a:rPr lang="en-US" sz="2000" b="0" i="0" dirty="0">
                <a:solidFill>
                  <a:schemeClr val="tx1"/>
                </a:solidFill>
                <a:effectLst/>
                <a:latin typeface="Corbel" panose="020B0503020204020204" pitchFamily="34" charset="0"/>
              </a:rPr>
              <a:t> reads against the reference sequence is the performed by </a:t>
            </a:r>
            <a:r>
              <a:rPr lang="en-US" sz="2000" b="1" i="0" dirty="0">
                <a:solidFill>
                  <a:schemeClr val="tx1"/>
                </a:solidFill>
                <a:effectLst/>
                <a:latin typeface="Corbel" panose="020B0503020204020204" pitchFamily="34" charset="0"/>
              </a:rPr>
              <a:t>minimap2</a:t>
            </a:r>
            <a:r>
              <a:rPr lang="en-US" sz="2000" b="0" i="0" dirty="0">
                <a:solidFill>
                  <a:schemeClr val="tx1"/>
                </a:solidFill>
                <a:effectLst/>
                <a:latin typeface="Corbel" panose="020B0503020204020204" pitchFamily="34" charset="0"/>
              </a:rPr>
              <a:t> or </a:t>
            </a:r>
            <a:r>
              <a:rPr lang="en-US" sz="2000" b="1" i="0" dirty="0">
                <a:solidFill>
                  <a:schemeClr val="tx1"/>
                </a:solidFill>
                <a:effectLst/>
                <a:latin typeface="Corbel" panose="020B0503020204020204" pitchFamily="34" charset="0"/>
              </a:rPr>
              <a:t>bwa</a:t>
            </a:r>
            <a:r>
              <a:rPr lang="en-US" sz="2000" b="0" i="0" dirty="0">
                <a:solidFill>
                  <a:schemeClr val="tx1"/>
                </a:solidFill>
                <a:effectLst/>
                <a:latin typeface="Corbel" panose="020B0503020204020204" pitchFamily="34" charset="0"/>
              </a:rPr>
              <a:t>. Both aligners use their respective ONT presets. The alignments are filtered to keep only mapped reads, and then sorted and indexed.</a:t>
            </a:r>
          </a:p>
          <a:p>
            <a:endParaRPr lang="en-US" sz="2000"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Nearly all alignment methods rely on pre-processing the reference genome into a data-structure (like a suffix tree) that provides an </a:t>
            </a:r>
            <a:r>
              <a:rPr lang="en-US" sz="2000" b="1" i="1" dirty="0">
                <a:solidFill>
                  <a:schemeClr val="tx1"/>
                </a:solidFill>
                <a:effectLst/>
                <a:latin typeface="Corbel" panose="020B0503020204020204" pitchFamily="34" charset="0"/>
              </a:rPr>
              <a:t>index</a:t>
            </a:r>
            <a:r>
              <a:rPr lang="en-US" sz="2000" b="0" i="0" dirty="0">
                <a:solidFill>
                  <a:schemeClr val="tx1"/>
                </a:solidFill>
                <a:effectLst/>
                <a:latin typeface="Corbel" panose="020B0503020204020204" pitchFamily="34" charset="0"/>
              </a:rPr>
              <a:t> which </a:t>
            </a:r>
            <a:r>
              <a:rPr lang="en-US" sz="2000" b="1" i="0" dirty="0">
                <a:solidFill>
                  <a:schemeClr val="tx1"/>
                </a:solidFill>
                <a:effectLst/>
                <a:latin typeface="Corbel" panose="020B0503020204020204" pitchFamily="34" charset="0"/>
              </a:rPr>
              <a:t>makes it fast to find the place in a genome where a query sequence matches.</a:t>
            </a:r>
          </a:p>
          <a:p>
            <a:endParaRPr lang="en-US" sz="2000" b="1"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Such indexes can take up a large amount of computer memory. </a:t>
            </a:r>
            <a:r>
              <a:rPr lang="en-US" sz="2000" b="1" i="0" dirty="0">
                <a:solidFill>
                  <a:schemeClr val="tx1"/>
                </a:solidFill>
                <a:effectLst/>
                <a:latin typeface="Corbel" panose="020B0503020204020204" pitchFamily="34" charset="0"/>
              </a:rPr>
              <a:t>The Burrows-Wheeler Transform </a:t>
            </a:r>
            <a:r>
              <a:rPr lang="en-US" sz="2000" b="0" i="0" dirty="0">
                <a:solidFill>
                  <a:schemeClr val="tx1"/>
                </a:solidFill>
                <a:effectLst/>
                <a:latin typeface="Corbel" panose="020B0503020204020204" pitchFamily="34" charset="0"/>
              </a:rPr>
              <a:t>(BWT) provides a way of decreasing the size of such indexes. The BWT is an operation that takes a sequence of characters (in this case DNA bases) and re-orders them so that similar characters tend to appear together in long runs of the same character. </a:t>
            </a:r>
            <a:endParaRPr lang="en-KE" sz="20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817467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Sequence Alignment Map</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830997"/>
          </a:xfrm>
          <a:prstGeom prst="rect">
            <a:avLst/>
          </a:prstGeom>
          <a:noFill/>
        </p:spPr>
        <p:txBody>
          <a:bodyPr wrap="square">
            <a:spAutoFit/>
          </a:bodyPr>
          <a:lstStyle/>
          <a:p>
            <a:pPr algn="just"/>
            <a:r>
              <a:rPr lang="en-US" sz="2400" dirty="0">
                <a:solidFill>
                  <a:schemeClr val="tx1"/>
                </a:solidFill>
                <a:latin typeface="Corbel" panose="020B0503020204020204" pitchFamily="34" charset="0"/>
              </a:rPr>
              <a:t>SAM – human readable format of the alignment</a:t>
            </a:r>
          </a:p>
          <a:p>
            <a:pPr algn="just"/>
            <a:r>
              <a:rPr lang="en-US" sz="2400" b="0" i="0" dirty="0">
                <a:solidFill>
                  <a:schemeClr val="tx1"/>
                </a:solidFill>
                <a:effectLst/>
                <a:latin typeface="Corbel" panose="020B0503020204020204" pitchFamily="34" charset="0"/>
              </a:rPr>
              <a:t>BAM – Binary format of the alignment, machine-readable format</a:t>
            </a:r>
          </a:p>
        </p:txBody>
      </p:sp>
      <p:pic>
        <p:nvPicPr>
          <p:cNvPr id="9" name="Picture 8">
            <a:extLst>
              <a:ext uri="{FF2B5EF4-FFF2-40B4-BE49-F238E27FC236}">
                <a16:creationId xmlns:a16="http://schemas.microsoft.com/office/drawing/2014/main" id="{1D68E566-F7C5-3785-48AA-A9168B24DDCB}"/>
              </a:ext>
            </a:extLst>
          </p:cNvPr>
          <p:cNvPicPr>
            <a:picLocks noChangeAspect="1"/>
          </p:cNvPicPr>
          <p:nvPr/>
        </p:nvPicPr>
        <p:blipFill>
          <a:blip r:embed="rId3"/>
          <a:stretch>
            <a:fillRect/>
          </a:stretch>
        </p:blipFill>
        <p:spPr>
          <a:xfrm>
            <a:off x="-1" y="3130724"/>
            <a:ext cx="12187381" cy="596323"/>
          </a:xfrm>
          <a:prstGeom prst="rect">
            <a:avLst/>
          </a:prstGeom>
        </p:spPr>
      </p:pic>
      <p:sp>
        <p:nvSpPr>
          <p:cNvPr id="11" name="Rounded Rectangle 10">
            <a:extLst>
              <a:ext uri="{FF2B5EF4-FFF2-40B4-BE49-F238E27FC236}">
                <a16:creationId xmlns:a16="http://schemas.microsoft.com/office/drawing/2014/main" id="{56528658-D55F-DF3A-A0CB-AA43BA3D1AD1}"/>
              </a:ext>
            </a:extLst>
          </p:cNvPr>
          <p:cNvSpPr/>
          <p:nvPr/>
        </p:nvSpPr>
        <p:spPr>
          <a:xfrm>
            <a:off x="104172" y="2766349"/>
            <a:ext cx="1238491"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Read ID</a:t>
            </a:r>
          </a:p>
        </p:txBody>
      </p:sp>
      <p:sp>
        <p:nvSpPr>
          <p:cNvPr id="12" name="Rounded Rectangle 11">
            <a:extLst>
              <a:ext uri="{FF2B5EF4-FFF2-40B4-BE49-F238E27FC236}">
                <a16:creationId xmlns:a16="http://schemas.microsoft.com/office/drawing/2014/main" id="{B571679B-0962-6091-E505-1252391FFC6F}"/>
              </a:ext>
            </a:extLst>
          </p:cNvPr>
          <p:cNvSpPr/>
          <p:nvPr/>
        </p:nvSpPr>
        <p:spPr>
          <a:xfrm>
            <a:off x="1641231" y="2386971"/>
            <a:ext cx="855786"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FLAG</a:t>
            </a:r>
          </a:p>
        </p:txBody>
      </p:sp>
      <p:sp>
        <p:nvSpPr>
          <p:cNvPr id="13" name="Rounded Rectangle 12">
            <a:extLst>
              <a:ext uri="{FF2B5EF4-FFF2-40B4-BE49-F238E27FC236}">
                <a16:creationId xmlns:a16="http://schemas.microsoft.com/office/drawing/2014/main" id="{38917FA1-79D1-D8A5-E179-5CFB6611BF3E}"/>
              </a:ext>
            </a:extLst>
          </p:cNvPr>
          <p:cNvSpPr/>
          <p:nvPr/>
        </p:nvSpPr>
        <p:spPr>
          <a:xfrm>
            <a:off x="2736969" y="2760084"/>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Reference</a:t>
            </a:r>
          </a:p>
        </p:txBody>
      </p:sp>
      <p:sp>
        <p:nvSpPr>
          <p:cNvPr id="14" name="Rounded Rectangle 13">
            <a:extLst>
              <a:ext uri="{FF2B5EF4-FFF2-40B4-BE49-F238E27FC236}">
                <a16:creationId xmlns:a16="http://schemas.microsoft.com/office/drawing/2014/main" id="{EEB11C10-6BC8-3DA2-DC71-530E494313AF}"/>
              </a:ext>
            </a:extLst>
          </p:cNvPr>
          <p:cNvSpPr/>
          <p:nvPr/>
        </p:nvSpPr>
        <p:spPr>
          <a:xfrm>
            <a:off x="3750649" y="2325840"/>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Position</a:t>
            </a:r>
          </a:p>
        </p:txBody>
      </p:sp>
      <p:sp>
        <p:nvSpPr>
          <p:cNvPr id="15" name="Rounded Rectangle 14">
            <a:extLst>
              <a:ext uri="{FF2B5EF4-FFF2-40B4-BE49-F238E27FC236}">
                <a16:creationId xmlns:a16="http://schemas.microsoft.com/office/drawing/2014/main" id="{1AC12210-E94B-C62A-E5AE-0E26B2FC2BFC}"/>
              </a:ext>
            </a:extLst>
          </p:cNvPr>
          <p:cNvSpPr/>
          <p:nvPr/>
        </p:nvSpPr>
        <p:spPr>
          <a:xfrm>
            <a:off x="4460262" y="2728282"/>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MAPQ</a:t>
            </a:r>
          </a:p>
        </p:txBody>
      </p:sp>
      <p:sp>
        <p:nvSpPr>
          <p:cNvPr id="16" name="Rounded Rectangle 15">
            <a:extLst>
              <a:ext uri="{FF2B5EF4-FFF2-40B4-BE49-F238E27FC236}">
                <a16:creationId xmlns:a16="http://schemas.microsoft.com/office/drawing/2014/main" id="{F3C0EB2A-FC4F-8D87-E9C5-50D15C383610}"/>
              </a:ext>
            </a:extLst>
          </p:cNvPr>
          <p:cNvSpPr/>
          <p:nvPr/>
        </p:nvSpPr>
        <p:spPr>
          <a:xfrm>
            <a:off x="6693878" y="2705218"/>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CIGAR</a:t>
            </a:r>
          </a:p>
        </p:txBody>
      </p:sp>
      <p:sp>
        <p:nvSpPr>
          <p:cNvPr id="3" name="TextBox 2">
            <a:extLst>
              <a:ext uri="{FF2B5EF4-FFF2-40B4-BE49-F238E27FC236}">
                <a16:creationId xmlns:a16="http://schemas.microsoft.com/office/drawing/2014/main" id="{EC6843F6-F676-C533-B129-612EF0F354ED}"/>
              </a:ext>
            </a:extLst>
          </p:cNvPr>
          <p:cNvSpPr txBox="1"/>
          <p:nvPr/>
        </p:nvSpPr>
        <p:spPr>
          <a:xfrm>
            <a:off x="552468" y="4578413"/>
            <a:ext cx="8204670" cy="523220"/>
          </a:xfrm>
          <a:prstGeom prst="rect">
            <a:avLst/>
          </a:prstGeom>
          <a:noFill/>
        </p:spPr>
        <p:txBody>
          <a:bodyPr wrap="square">
            <a:spAutoFit/>
          </a:bodyPr>
          <a:lstStyle/>
          <a:p>
            <a:r>
              <a:rPr lang="en-KE" dirty="0">
                <a:hlinkClick r:id="rId4"/>
              </a:rPr>
              <a:t>http://samtools.github.io/hts-specs/SAMv1.pdf</a:t>
            </a:r>
            <a:endParaRPr lang="en-KE" dirty="0"/>
          </a:p>
          <a:p>
            <a:endParaRPr lang="en-KE" dirty="0"/>
          </a:p>
        </p:txBody>
      </p:sp>
    </p:spTree>
    <p:extLst>
      <p:ext uri="{BB962C8B-B14F-4D97-AF65-F5344CB8AC3E}">
        <p14:creationId xmlns:p14="http://schemas.microsoft.com/office/powerpoint/2010/main" val="2797292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Post-alignment processing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5262979"/>
          </a:xfrm>
          <a:prstGeom prst="rect">
            <a:avLst/>
          </a:prstGeom>
          <a:noFill/>
        </p:spPr>
        <p:txBody>
          <a:bodyPr wrap="square">
            <a:spAutoFit/>
          </a:bodyPr>
          <a:lstStyle/>
          <a:p>
            <a:pPr algn="just"/>
            <a:r>
              <a:rPr lang="en-US" sz="2400" b="0" i="0" dirty="0">
                <a:solidFill>
                  <a:schemeClr val="tx1"/>
                </a:solidFill>
                <a:effectLst/>
                <a:latin typeface="Corbel" panose="020B0503020204020204" pitchFamily="34" charset="0"/>
              </a:rPr>
              <a:t>The purpose of alignment post-processing is:</a:t>
            </a:r>
          </a:p>
          <a:p>
            <a:pPr marL="342900" indent="-342900" algn="just">
              <a:buFont typeface="Arial" panose="020B0604020202020204" pitchFamily="34" charset="0"/>
              <a:buChar char="•"/>
            </a:pPr>
            <a:endParaRPr lang="en-US" sz="2400" b="0" i="0" dirty="0">
              <a:solidFill>
                <a:schemeClr val="tx1"/>
              </a:solidFill>
              <a:effectLst/>
              <a:latin typeface="Corbel" panose="020B0503020204020204" pitchFamily="34" charset="0"/>
            </a:endParaRPr>
          </a:p>
          <a:p>
            <a:pPr marL="342900" lvl="6" indent="-342900">
              <a:buFont typeface="Arial" panose="020B0604020202020204" pitchFamily="34" charset="0"/>
              <a:buChar char="•"/>
            </a:pPr>
            <a:r>
              <a:rPr lang="en-US" sz="2400" b="0" i="0" dirty="0">
                <a:solidFill>
                  <a:schemeClr val="tx1"/>
                </a:solidFill>
                <a:effectLst/>
                <a:latin typeface="Corbel" panose="020B0503020204020204" pitchFamily="34" charset="0"/>
              </a:rPr>
              <a:t>assign each read alignment to a derived amplicon</a:t>
            </a:r>
          </a:p>
          <a:p>
            <a:pPr marL="342900" lvl="6" indent="-342900">
              <a:buFont typeface="Arial" panose="020B0604020202020204" pitchFamily="34" charset="0"/>
              <a:buChar char="•"/>
            </a:pPr>
            <a:r>
              <a:rPr lang="en-US" sz="2400" b="0" i="0" dirty="0">
                <a:solidFill>
                  <a:schemeClr val="tx1"/>
                </a:solidFill>
                <a:effectLst/>
                <a:latin typeface="Corbel" panose="020B0503020204020204" pitchFamily="34" charset="0"/>
              </a:rPr>
              <a:t>using the derived amplicon, assign each read a </a:t>
            </a:r>
            <a:r>
              <a:rPr lang="en-US" sz="2400" b="1" i="0" dirty="0">
                <a:solidFill>
                  <a:schemeClr val="tx1"/>
                </a:solidFill>
                <a:effectLst/>
                <a:latin typeface="Corbel" panose="020B0503020204020204" pitchFamily="34" charset="0"/>
              </a:rPr>
              <a:t>read group</a:t>
            </a:r>
            <a:r>
              <a:rPr lang="en-US" sz="2400" b="0" i="0" dirty="0">
                <a:solidFill>
                  <a:schemeClr val="tx1"/>
                </a:solidFill>
                <a:effectLst/>
                <a:latin typeface="Corbel" panose="020B0503020204020204" pitchFamily="34" charset="0"/>
              </a:rPr>
              <a:t> based on the primer pool</a:t>
            </a:r>
          </a:p>
          <a:p>
            <a:pPr marL="342900" lvl="6" indent="-342900">
              <a:buFont typeface="Arial" panose="020B0604020202020204" pitchFamily="34" charset="0"/>
              <a:buChar char="•"/>
            </a:pPr>
            <a:r>
              <a:rPr lang="en-US" sz="2400" b="0" i="0" dirty="0" err="1">
                <a:solidFill>
                  <a:schemeClr val="tx1"/>
                </a:solidFill>
                <a:effectLst/>
                <a:latin typeface="Corbel" panose="020B0503020204020204" pitchFamily="34" charset="0"/>
              </a:rPr>
              <a:t>softmask</a:t>
            </a:r>
            <a:r>
              <a:rPr lang="en-US" sz="2400" b="0" i="0" dirty="0">
                <a:solidFill>
                  <a:schemeClr val="tx1"/>
                </a:solidFill>
                <a:effectLst/>
                <a:latin typeface="Corbel" panose="020B0503020204020204" pitchFamily="34" charset="0"/>
              </a:rPr>
              <a:t> read alignments within their derived amplicon</a:t>
            </a:r>
          </a:p>
          <a:p>
            <a:pPr algn="just">
              <a:buFont typeface="Arial" panose="020B0604020202020204" pitchFamily="34" charset="0"/>
              <a:buChar char="•"/>
            </a:pPr>
            <a:endParaRPr lang="en-US" sz="2400" dirty="0">
              <a:solidFill>
                <a:schemeClr val="tx1"/>
              </a:solidFill>
              <a:latin typeface="Corbel" panose="020B0503020204020204" pitchFamily="34" charset="0"/>
            </a:endParaRPr>
          </a:p>
          <a:p>
            <a:pPr algn="just">
              <a:buFont typeface="Arial" panose="020B0604020202020204" pitchFamily="34" charset="0"/>
              <a:buChar char="•"/>
            </a:pPr>
            <a:endParaRPr lang="en-US" sz="2400" b="0" i="0" dirty="0">
              <a:solidFill>
                <a:schemeClr val="tx1"/>
              </a:solidFill>
              <a:effectLst/>
              <a:latin typeface="Corbel" panose="020B0503020204020204" pitchFamily="34" charset="0"/>
            </a:endParaRPr>
          </a:p>
          <a:p>
            <a:r>
              <a:rPr lang="en-US" sz="2400" b="0" i="0" dirty="0">
                <a:solidFill>
                  <a:schemeClr val="tx1"/>
                </a:solidFill>
                <a:effectLst/>
                <a:latin typeface="Corbel" panose="020B0503020204020204" pitchFamily="34" charset="0"/>
              </a:rPr>
              <a:t>Also, there is the option to:</a:t>
            </a:r>
          </a:p>
          <a:p>
            <a:endParaRPr lang="en-US" sz="2400" b="0" i="0" dirty="0">
              <a:solidFill>
                <a:schemeClr val="tx1"/>
              </a:solidFill>
              <a:effectLst/>
              <a:latin typeface="Corbel" panose="020B0503020204020204" pitchFamily="34" charset="0"/>
            </a:endParaRPr>
          </a:p>
          <a:p>
            <a:pPr marL="342900" lvl="3" indent="-342900">
              <a:buFont typeface="Arial" panose="020B0604020202020204" pitchFamily="34" charset="0"/>
              <a:buChar char="•"/>
            </a:pPr>
            <a:r>
              <a:rPr lang="en-US" sz="2400" b="0" i="0" dirty="0">
                <a:solidFill>
                  <a:schemeClr val="tx1"/>
                </a:solidFill>
                <a:effectLst/>
                <a:latin typeface="Corbel" panose="020B0503020204020204" pitchFamily="34" charset="0"/>
              </a:rPr>
              <a:t>remove primer sequence by further </a:t>
            </a:r>
            <a:r>
              <a:rPr lang="en-US" sz="2400" b="0" i="0" dirty="0" err="1">
                <a:solidFill>
                  <a:schemeClr val="tx1"/>
                </a:solidFill>
                <a:effectLst/>
                <a:latin typeface="Corbel" panose="020B0503020204020204" pitchFamily="34" charset="0"/>
              </a:rPr>
              <a:t>softmasking</a:t>
            </a:r>
            <a:r>
              <a:rPr lang="en-US" sz="2400" b="0" i="0" dirty="0">
                <a:solidFill>
                  <a:schemeClr val="tx1"/>
                </a:solidFill>
                <a:effectLst/>
                <a:latin typeface="Corbel" panose="020B0503020204020204" pitchFamily="34" charset="0"/>
              </a:rPr>
              <a:t> the read alignments</a:t>
            </a:r>
          </a:p>
          <a:p>
            <a:pPr marL="342900" lvl="2" indent="-342900">
              <a:buFont typeface="Arial" panose="020B0604020202020204" pitchFamily="34" charset="0"/>
              <a:buChar char="•"/>
            </a:pPr>
            <a:r>
              <a:rPr lang="en-US" sz="2400" b="0" i="0" dirty="0" err="1">
                <a:solidFill>
                  <a:schemeClr val="tx1"/>
                </a:solidFill>
                <a:effectLst/>
                <a:latin typeface="Corbel" panose="020B0503020204020204" pitchFamily="34" charset="0"/>
              </a:rPr>
              <a:t>normalise</a:t>
            </a:r>
            <a:r>
              <a:rPr lang="en-US" sz="2400" b="0" i="0" dirty="0">
                <a:solidFill>
                  <a:schemeClr val="tx1"/>
                </a:solidFill>
                <a:effectLst/>
                <a:latin typeface="Corbel" panose="020B0503020204020204" pitchFamily="34" charset="0"/>
              </a:rPr>
              <a:t>/reduce the number of read alignments to each amplicon</a:t>
            </a:r>
          </a:p>
          <a:p>
            <a:pPr marL="342900" lvl="2" indent="-342900">
              <a:buFont typeface="Arial" panose="020B0604020202020204" pitchFamily="34" charset="0"/>
              <a:buChar char="•"/>
            </a:pPr>
            <a:r>
              <a:rPr lang="en-US" sz="2400" b="0" i="0" dirty="0">
                <a:solidFill>
                  <a:schemeClr val="tx1"/>
                </a:solidFill>
                <a:effectLst/>
                <a:latin typeface="Corbel" panose="020B0503020204020204" pitchFamily="34" charset="0"/>
              </a:rPr>
              <a:t>remove reads with imperfect primer pairing, e.g., from amplicon read through</a:t>
            </a:r>
          </a:p>
        </p:txBody>
      </p:sp>
    </p:spTree>
    <p:extLst>
      <p:ext uri="{BB962C8B-B14F-4D97-AF65-F5344CB8AC3E}">
        <p14:creationId xmlns:p14="http://schemas.microsoft.com/office/powerpoint/2010/main" val="265522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Post-alignment processing steps</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621175" y="1736202"/>
            <a:ext cx="9919504" cy="4093428"/>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For </a:t>
            </a:r>
            <a:r>
              <a:rPr lang="en-US" sz="2000" b="1" i="0" dirty="0">
                <a:solidFill>
                  <a:schemeClr val="tx1"/>
                </a:solidFill>
                <a:effectLst/>
                <a:latin typeface="Corbel" panose="020B0503020204020204" pitchFamily="34" charset="0"/>
              </a:rPr>
              <a:t>each read </a:t>
            </a:r>
            <a:r>
              <a:rPr lang="en-US" sz="2000" b="0" i="0" dirty="0">
                <a:solidFill>
                  <a:schemeClr val="tx1"/>
                </a:solidFill>
                <a:effectLst/>
                <a:latin typeface="Corbel" panose="020B0503020204020204" pitchFamily="34" charset="0"/>
              </a:rPr>
              <a:t>we </a:t>
            </a:r>
            <a:r>
              <a:rPr lang="en-US" sz="2000" b="1" i="0" dirty="0">
                <a:solidFill>
                  <a:schemeClr val="tx1"/>
                </a:solidFill>
                <a:effectLst/>
                <a:latin typeface="Corbel" panose="020B0503020204020204" pitchFamily="34" charset="0"/>
              </a:rPr>
              <a:t>find the amplicon from which it originated</a:t>
            </a:r>
            <a:r>
              <a:rPr lang="en-US" sz="2000" b="0" i="0" dirty="0">
                <a:solidFill>
                  <a:schemeClr val="tx1"/>
                </a:solidFill>
                <a:effectLst/>
                <a:latin typeface="Corbel" panose="020B0503020204020204" pitchFamily="34" charset="0"/>
              </a:rPr>
              <a:t> by </a:t>
            </a:r>
            <a:r>
              <a:rPr lang="en-US" sz="2000" b="1" i="0" dirty="0">
                <a:solidFill>
                  <a:schemeClr val="tx1"/>
                </a:solidFill>
                <a:effectLst/>
                <a:latin typeface="Corbel" panose="020B0503020204020204" pitchFamily="34" charset="0"/>
              </a:rPr>
              <a:t>selecting the amplicon with the largest overlap with the read</a:t>
            </a:r>
            <a:r>
              <a:rPr lang="en-US" sz="2000" b="0" i="0" dirty="0">
                <a:solidFill>
                  <a:schemeClr val="tx1"/>
                </a:solidFill>
                <a:effectLst/>
                <a:latin typeface="Corbel" panose="020B0503020204020204" pitchFamily="34" charset="0"/>
              </a:rPr>
              <a:t>, we also find the </a:t>
            </a:r>
            <a:r>
              <a:rPr lang="en-US" sz="2000" b="1" i="0" dirty="0">
                <a:solidFill>
                  <a:schemeClr val="tx1"/>
                </a:solidFill>
                <a:effectLst/>
                <a:latin typeface="Corbel" panose="020B0503020204020204" pitchFamily="34" charset="0"/>
              </a:rPr>
              <a:t>next closest match</a:t>
            </a:r>
            <a:r>
              <a:rPr lang="en-US" sz="2000" b="0" i="0" dirty="0">
                <a:solidFill>
                  <a:schemeClr val="tx1"/>
                </a:solidFill>
                <a:effectLst/>
                <a:latin typeface="Corbel" panose="020B0503020204020204" pitchFamily="34" charset="0"/>
              </a:rPr>
              <a:t>.</a:t>
            </a:r>
          </a:p>
          <a:p>
            <a:pPr marL="342900" indent="-342900" algn="l">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We </a:t>
            </a:r>
            <a:r>
              <a:rPr lang="en-US" sz="2000" b="1" i="0" dirty="0">
                <a:solidFill>
                  <a:schemeClr val="tx1"/>
                </a:solidFill>
                <a:effectLst/>
                <a:latin typeface="Corbel" panose="020B0503020204020204" pitchFamily="34" charset="0"/>
              </a:rPr>
              <a:t>discard the read</a:t>
            </a:r>
            <a:r>
              <a:rPr lang="en-US" sz="2000" b="0" i="0" dirty="0">
                <a:solidFill>
                  <a:schemeClr val="tx1"/>
                </a:solidFill>
                <a:effectLst/>
                <a:latin typeface="Corbel" panose="020B0503020204020204" pitchFamily="34" charset="0"/>
              </a:rPr>
              <a:t> if the </a:t>
            </a:r>
            <a:r>
              <a:rPr lang="en-US" sz="2000" b="1" i="0" dirty="0">
                <a:solidFill>
                  <a:schemeClr val="tx1"/>
                </a:solidFill>
                <a:effectLst/>
                <a:latin typeface="Corbel" panose="020B0503020204020204" pitchFamily="34" charset="0"/>
              </a:rPr>
              <a:t>next closest match </a:t>
            </a:r>
            <a:r>
              <a:rPr lang="en-US" sz="2000" b="0" i="0" dirty="0">
                <a:solidFill>
                  <a:schemeClr val="tx1"/>
                </a:solidFill>
                <a:effectLst/>
                <a:latin typeface="Corbel" panose="020B0503020204020204" pitchFamily="34" charset="0"/>
              </a:rPr>
              <a:t>is a </a:t>
            </a:r>
            <a:r>
              <a:rPr lang="en-US" sz="2000" b="1" i="0" dirty="0">
                <a:solidFill>
                  <a:schemeClr val="tx1"/>
                </a:solidFill>
                <a:effectLst/>
                <a:latin typeface="Corbel" panose="020B0503020204020204" pitchFamily="34" charset="0"/>
              </a:rPr>
              <a:t>large proportion of the mutual overlap of the two amplicons</a:t>
            </a:r>
            <a:r>
              <a:rPr lang="en-US" sz="2000" b="0" i="0" dirty="0">
                <a:solidFill>
                  <a:schemeClr val="tx1"/>
                </a:solidFill>
                <a:effectLst/>
                <a:latin typeface="Corbel" panose="020B0503020204020204" pitchFamily="34" charset="0"/>
              </a:rPr>
              <a:t>. This is a guard against </a:t>
            </a:r>
            <a:r>
              <a:rPr lang="en-US" sz="2000" b="1" i="0" dirty="0">
                <a:solidFill>
                  <a:schemeClr val="tx1"/>
                </a:solidFill>
                <a:effectLst/>
                <a:latin typeface="Corbel" panose="020B0503020204020204" pitchFamily="34" charset="0"/>
              </a:rPr>
              <a:t>chimeric reads</a:t>
            </a:r>
            <a:r>
              <a:rPr lang="en-US" sz="2000" b="0" i="0" dirty="0">
                <a:solidFill>
                  <a:schemeClr val="tx1"/>
                </a:solidFill>
                <a:effectLst/>
                <a:latin typeface="Corbel" panose="020B0503020204020204" pitchFamily="34" charset="0"/>
              </a:rPr>
              <a:t>, either from library preparation or faults in the sequencing platform control software.</a:t>
            </a:r>
          </a:p>
          <a:p>
            <a:pPr marL="342900" indent="-342900" algn="l">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There is an option to </a:t>
            </a:r>
            <a:r>
              <a:rPr lang="en-US" sz="2000" b="1" i="0" dirty="0">
                <a:solidFill>
                  <a:schemeClr val="tx1"/>
                </a:solidFill>
                <a:effectLst/>
                <a:latin typeface="Corbel" panose="020B0503020204020204" pitchFamily="34" charset="0"/>
              </a:rPr>
              <a:t>only allow those reads that extend across the whole amplicon</a:t>
            </a:r>
            <a:r>
              <a:rPr lang="en-US" sz="2000" b="0" i="0" dirty="0">
                <a:solidFill>
                  <a:schemeClr val="tx1"/>
                </a:solidFill>
                <a:effectLst/>
                <a:latin typeface="Corbel" panose="020B0503020204020204" pitchFamily="34" charset="0"/>
              </a:rPr>
              <a:t>, if set to true then we check whether the alignment </a:t>
            </a:r>
            <a:r>
              <a:rPr lang="en-US" sz="2000" b="1" i="0" dirty="0">
                <a:solidFill>
                  <a:schemeClr val="tx1"/>
                </a:solidFill>
                <a:effectLst/>
                <a:latin typeface="Corbel" panose="020B0503020204020204" pitchFamily="34" charset="0"/>
              </a:rPr>
              <a:t>extends to the primer at each end</a:t>
            </a:r>
            <a:r>
              <a:rPr lang="en-US" sz="2000" b="0" i="0" dirty="0">
                <a:solidFill>
                  <a:schemeClr val="tx1"/>
                </a:solidFill>
                <a:effectLst/>
                <a:latin typeface="Corbel" panose="020B0503020204020204" pitchFamily="34" charset="0"/>
              </a:rPr>
              <a:t>, this is a “correctly paired” read.</a:t>
            </a:r>
          </a:p>
          <a:p>
            <a:pPr marL="342900" indent="-342900" algn="l">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To </a:t>
            </a:r>
            <a:r>
              <a:rPr lang="en-US" sz="2000" b="0" i="0" dirty="0" err="1">
                <a:solidFill>
                  <a:schemeClr val="tx1"/>
                </a:solidFill>
                <a:effectLst/>
                <a:latin typeface="Corbel" panose="020B0503020204020204" pitchFamily="34" charset="0"/>
              </a:rPr>
              <a:t>normalise</a:t>
            </a:r>
            <a:r>
              <a:rPr lang="en-US" sz="2000" b="0" i="0" dirty="0">
                <a:solidFill>
                  <a:schemeClr val="tx1"/>
                </a:solidFill>
                <a:effectLst/>
                <a:latin typeface="Corbel" panose="020B0503020204020204" pitchFamily="34" charset="0"/>
              </a:rPr>
              <a:t> we take the passing reads, </a:t>
            </a:r>
            <a:r>
              <a:rPr lang="en-US" sz="2000" b="1" i="0" dirty="0">
                <a:solidFill>
                  <a:schemeClr val="tx1"/>
                </a:solidFill>
                <a:effectLst/>
                <a:latin typeface="Corbel" panose="020B0503020204020204" pitchFamily="34" charset="0"/>
              </a:rPr>
              <a:t>sort by the amount of coverage </a:t>
            </a:r>
            <a:r>
              <a:rPr lang="en-US" sz="2000" b="0" i="0" dirty="0">
                <a:solidFill>
                  <a:schemeClr val="tx1"/>
                </a:solidFill>
                <a:effectLst/>
                <a:latin typeface="Corbel" panose="020B0503020204020204" pitchFamily="34" charset="0"/>
              </a:rPr>
              <a:t>they provide and take the 1st </a:t>
            </a:r>
            <a:r>
              <a:rPr lang="en-US" sz="2000" b="0" i="1" dirty="0">
                <a:solidFill>
                  <a:schemeClr val="tx1"/>
                </a:solidFill>
                <a:effectLst/>
                <a:latin typeface="Corbel" panose="020B0503020204020204" pitchFamily="34" charset="0"/>
              </a:rPr>
              <a:t>n</a:t>
            </a:r>
            <a:r>
              <a:rPr lang="en-US" sz="2000" b="0" i="0" dirty="0">
                <a:solidFill>
                  <a:schemeClr val="tx1"/>
                </a:solidFill>
                <a:effectLst/>
                <a:latin typeface="Corbel" panose="020B0503020204020204" pitchFamily="34" charset="0"/>
              </a:rPr>
              <a:t> reads.</a:t>
            </a:r>
          </a:p>
        </p:txBody>
      </p:sp>
    </p:spTree>
    <p:extLst>
      <p:ext uri="{BB962C8B-B14F-4D97-AF65-F5344CB8AC3E}">
        <p14:creationId xmlns:p14="http://schemas.microsoft.com/office/powerpoint/2010/main" val="308664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Primer schemes</a:t>
            </a:r>
            <a:endParaRPr dirty="0">
              <a:latin typeface="Century Gothic" panose="020B0502020202020204" pitchFamily="34" charset="0"/>
            </a:endParaRPr>
          </a:p>
        </p:txBody>
      </p:sp>
      <p:pic>
        <p:nvPicPr>
          <p:cNvPr id="9" name="Picture 8">
            <a:extLst>
              <a:ext uri="{FF2B5EF4-FFF2-40B4-BE49-F238E27FC236}">
                <a16:creationId xmlns:a16="http://schemas.microsoft.com/office/drawing/2014/main" id="{BD46C211-F505-8967-8860-4AF187675C72}"/>
              </a:ext>
            </a:extLst>
          </p:cNvPr>
          <p:cNvPicPr>
            <a:picLocks noChangeAspect="1"/>
          </p:cNvPicPr>
          <p:nvPr/>
        </p:nvPicPr>
        <p:blipFill>
          <a:blip r:embed="rId3"/>
          <a:stretch>
            <a:fillRect/>
          </a:stretch>
        </p:blipFill>
        <p:spPr>
          <a:xfrm>
            <a:off x="289367" y="1331089"/>
            <a:ext cx="7772400" cy="4371975"/>
          </a:xfrm>
          <a:prstGeom prst="rect">
            <a:avLst/>
          </a:prstGeom>
        </p:spPr>
      </p:pic>
    </p:spTree>
    <p:extLst>
      <p:ext uri="{BB962C8B-B14F-4D97-AF65-F5344CB8AC3E}">
        <p14:creationId xmlns:p14="http://schemas.microsoft.com/office/powerpoint/2010/main" val="2695330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Visualizing alignment</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pic>
        <p:nvPicPr>
          <p:cNvPr id="3" name="Picture 2" descr="Graphical user interface, application, table, Excel&#10;&#10;Description automatically generated">
            <a:extLst>
              <a:ext uri="{FF2B5EF4-FFF2-40B4-BE49-F238E27FC236}">
                <a16:creationId xmlns:a16="http://schemas.microsoft.com/office/drawing/2014/main" id="{9839FF06-6F87-F4D1-54E0-990708E36FB3}"/>
              </a:ext>
            </a:extLst>
          </p:cNvPr>
          <p:cNvPicPr>
            <a:picLocks noChangeAspect="1"/>
          </p:cNvPicPr>
          <p:nvPr/>
        </p:nvPicPr>
        <p:blipFill>
          <a:blip r:embed="rId3"/>
          <a:stretch>
            <a:fillRect/>
          </a:stretch>
        </p:blipFill>
        <p:spPr>
          <a:xfrm>
            <a:off x="635622" y="1441938"/>
            <a:ext cx="9094531" cy="5431314"/>
          </a:xfrm>
          <a:prstGeom prst="rect">
            <a:avLst/>
          </a:prstGeom>
        </p:spPr>
      </p:pic>
    </p:spTree>
    <p:extLst>
      <p:ext uri="{BB962C8B-B14F-4D97-AF65-F5344CB8AC3E}">
        <p14:creationId xmlns:p14="http://schemas.microsoft.com/office/powerpoint/2010/main" val="1286821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Variant calling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493853" y="1477108"/>
            <a:ext cx="10972800" cy="3046988"/>
          </a:xfrm>
          <a:prstGeom prst="rect">
            <a:avLst/>
          </a:prstGeom>
          <a:noFill/>
        </p:spPr>
        <p:txBody>
          <a:bodyPr wrap="square">
            <a:spAutoFit/>
          </a:bodyPr>
          <a:lstStyle/>
          <a:p>
            <a:r>
              <a:rPr lang="en-US" sz="2400" b="0" i="0" dirty="0">
                <a:solidFill>
                  <a:schemeClr val="tx1"/>
                </a:solidFill>
                <a:effectLst/>
                <a:latin typeface="Corbel" panose="020B0503020204020204" pitchFamily="34" charset="0"/>
              </a:rPr>
              <a:t>Variant calling entails identifying </a:t>
            </a:r>
            <a:r>
              <a:rPr lang="en-US" sz="2400" b="1" i="0" dirty="0">
                <a:solidFill>
                  <a:schemeClr val="tx1"/>
                </a:solidFill>
                <a:effectLst/>
                <a:latin typeface="Corbel" panose="020B0503020204020204" pitchFamily="34" charset="0"/>
              </a:rPr>
              <a:t>single nucleotide polymorphisms (SNPs) </a:t>
            </a:r>
            <a:r>
              <a:rPr lang="en-US" sz="2400" b="0" i="0" dirty="0">
                <a:solidFill>
                  <a:schemeClr val="tx1"/>
                </a:solidFill>
                <a:effectLst/>
                <a:latin typeface="Corbel" panose="020B0503020204020204" pitchFamily="34" charset="0"/>
              </a:rPr>
              <a:t>and </a:t>
            </a:r>
            <a:r>
              <a:rPr lang="en-US" sz="2400" b="1" i="0" dirty="0">
                <a:solidFill>
                  <a:schemeClr val="tx1"/>
                </a:solidFill>
                <a:effectLst/>
                <a:latin typeface="Corbel" panose="020B0503020204020204" pitchFamily="34" charset="0"/>
              </a:rPr>
              <a:t>small insertions and deletion (indels) </a:t>
            </a:r>
            <a:r>
              <a:rPr lang="en-US" sz="2400" b="0" i="0" dirty="0">
                <a:solidFill>
                  <a:schemeClr val="tx1"/>
                </a:solidFill>
                <a:effectLst/>
                <a:latin typeface="Corbel" panose="020B0503020204020204" pitchFamily="34" charset="0"/>
              </a:rPr>
              <a:t>from next generation sequencing data.</a:t>
            </a:r>
          </a:p>
          <a:p>
            <a:endParaRPr lang="en-US" sz="2400" dirty="0">
              <a:solidFill>
                <a:schemeClr val="tx1"/>
              </a:solidFill>
              <a:latin typeface="Corbel" panose="020B0503020204020204" pitchFamily="34" charset="0"/>
            </a:endParaRPr>
          </a:p>
          <a:p>
            <a:r>
              <a:rPr lang="en-US" sz="2400" dirty="0">
                <a:solidFill>
                  <a:schemeClr val="tx1"/>
                </a:solidFill>
                <a:latin typeface="Corbel" panose="020B0503020204020204" pitchFamily="34" charset="0"/>
              </a:rPr>
              <a:t>The artic bioinformatics pipeline can use two variant callers:</a:t>
            </a:r>
          </a:p>
          <a:p>
            <a:pPr marL="457200" lvl="1" indent="-457200">
              <a:buAutoNum type="arabicPeriod"/>
            </a:pPr>
            <a:r>
              <a:rPr lang="en-US" sz="2400" dirty="0" err="1">
                <a:solidFill>
                  <a:schemeClr val="tx1"/>
                </a:solidFill>
                <a:latin typeface="Corbel" panose="020B0503020204020204" pitchFamily="34" charset="0"/>
              </a:rPr>
              <a:t>Nanopolish</a:t>
            </a:r>
            <a:endParaRPr lang="en-US" sz="2400" dirty="0">
              <a:solidFill>
                <a:schemeClr val="tx1"/>
              </a:solidFill>
              <a:latin typeface="Corbel" panose="020B0503020204020204" pitchFamily="34" charset="0"/>
            </a:endParaRPr>
          </a:p>
          <a:p>
            <a:pPr marL="457200" lvl="1" indent="-457200">
              <a:buAutoNum type="arabicPeriod"/>
            </a:pPr>
            <a:r>
              <a:rPr lang="en-US" sz="2400" dirty="0">
                <a:solidFill>
                  <a:schemeClr val="tx1"/>
                </a:solidFill>
                <a:latin typeface="Corbel" panose="020B0503020204020204" pitchFamily="34" charset="0"/>
              </a:rPr>
              <a:t>Medaka</a:t>
            </a:r>
          </a:p>
          <a:p>
            <a:pPr marL="457200" lvl="1" indent="-457200">
              <a:buAutoNum type="arabicPeriod"/>
            </a:pPr>
            <a:endParaRPr lang="en-US" sz="2400" dirty="0">
              <a:solidFill>
                <a:schemeClr val="tx1"/>
              </a:solidFill>
              <a:latin typeface="Corbel" panose="020B0503020204020204" pitchFamily="34" charset="0"/>
            </a:endParaRPr>
          </a:p>
          <a:p>
            <a:pPr lvl="1"/>
            <a:r>
              <a:rPr lang="en-US" sz="2400" dirty="0">
                <a:solidFill>
                  <a:schemeClr val="tx1"/>
                </a:solidFill>
                <a:latin typeface="Corbel" panose="020B0503020204020204" pitchFamily="34" charset="0"/>
              </a:rPr>
              <a:t>If calling variants with </a:t>
            </a:r>
            <a:r>
              <a:rPr lang="en-US" sz="2400" dirty="0" err="1">
                <a:solidFill>
                  <a:schemeClr val="tx1"/>
                </a:solidFill>
                <a:latin typeface="Corbel" panose="020B0503020204020204" pitchFamily="34" charset="0"/>
              </a:rPr>
              <a:t>Nanopolish</a:t>
            </a:r>
            <a:r>
              <a:rPr lang="en-US" sz="2400" dirty="0">
                <a:solidFill>
                  <a:schemeClr val="tx1"/>
                </a:solidFill>
                <a:latin typeface="Corbel" panose="020B0503020204020204" pitchFamily="34" charset="0"/>
              </a:rPr>
              <a:t>, the raw data file having squiggles is REQUIRED.</a:t>
            </a:r>
          </a:p>
        </p:txBody>
      </p:sp>
    </p:spTree>
    <p:extLst>
      <p:ext uri="{BB962C8B-B14F-4D97-AF65-F5344CB8AC3E}">
        <p14:creationId xmlns:p14="http://schemas.microsoft.com/office/powerpoint/2010/main" val="366418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Variant calling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493853" y="1477108"/>
            <a:ext cx="10972800" cy="3908762"/>
          </a:xfrm>
          <a:prstGeom prst="rect">
            <a:avLst/>
          </a:prstGeom>
          <a:noFill/>
        </p:spPr>
        <p:txBody>
          <a:bodyPr wrap="square">
            <a:spAutoFit/>
          </a:bodyPr>
          <a:lstStyle/>
          <a:p>
            <a:r>
              <a:rPr lang="en-US" sz="3200" dirty="0">
                <a:solidFill>
                  <a:schemeClr val="tx1"/>
                </a:solidFill>
                <a:latin typeface="Corbel" panose="020B0503020204020204" pitchFamily="34" charset="0"/>
              </a:rPr>
              <a:t>F</a:t>
            </a:r>
            <a:r>
              <a:rPr lang="en-US" sz="3200" b="0" i="0" dirty="0">
                <a:solidFill>
                  <a:schemeClr val="tx1"/>
                </a:solidFill>
                <a:effectLst/>
                <a:latin typeface="Corbel" panose="020B0503020204020204" pitchFamily="34" charset="0"/>
              </a:rPr>
              <a:t>or each </a:t>
            </a:r>
            <a:r>
              <a:rPr lang="en-US" sz="3200" b="1" i="0" dirty="0">
                <a:solidFill>
                  <a:schemeClr val="tx1"/>
                </a:solidFill>
                <a:effectLst/>
                <a:latin typeface="Corbel" panose="020B0503020204020204" pitchFamily="34" charset="0"/>
              </a:rPr>
              <a:t>read group</a:t>
            </a:r>
            <a:r>
              <a:rPr lang="en-US" sz="3200" dirty="0">
                <a:solidFill>
                  <a:schemeClr val="tx1"/>
                </a:solidFill>
                <a:latin typeface="Corbel" panose="020B0503020204020204" pitchFamily="34" charset="0"/>
              </a:rPr>
              <a:t> (based on primer pools), variants are called then merged using </a:t>
            </a:r>
            <a:r>
              <a:rPr lang="en-US" sz="3200" b="1" dirty="0" err="1">
                <a:solidFill>
                  <a:schemeClr val="tx1"/>
                </a:solidFill>
                <a:latin typeface="Andale Mono" panose="020B0509000000000004" pitchFamily="49" charset="0"/>
              </a:rPr>
              <a:t>artic_vcf_merge</a:t>
            </a:r>
            <a:r>
              <a:rPr lang="en-US" sz="3200" b="1" dirty="0">
                <a:solidFill>
                  <a:schemeClr val="tx1"/>
                </a:solidFill>
                <a:latin typeface="Andale Mono" panose="020B0509000000000004" pitchFamily="49" charset="0"/>
              </a:rPr>
              <a:t> </a:t>
            </a:r>
            <a:r>
              <a:rPr lang="en-US" sz="3200" dirty="0">
                <a:solidFill>
                  <a:schemeClr val="tx1"/>
                </a:solidFill>
                <a:latin typeface="Corbel" panose="020B0503020204020204" pitchFamily="34" charset="0"/>
              </a:rPr>
              <a:t>module.</a:t>
            </a:r>
          </a:p>
          <a:p>
            <a:endParaRPr lang="en-US" sz="3200" dirty="0">
              <a:solidFill>
                <a:schemeClr val="tx1"/>
              </a:solidFill>
              <a:latin typeface="Corbel" panose="020B0503020204020204" pitchFamily="34" charset="0"/>
            </a:endParaRPr>
          </a:p>
          <a:p>
            <a:r>
              <a:rPr lang="en-US" sz="3200" dirty="0">
                <a:solidFill>
                  <a:schemeClr val="tx1"/>
                </a:solidFill>
                <a:latin typeface="Corbel" panose="020B0503020204020204" pitchFamily="34" charset="0"/>
              </a:rPr>
              <a:t>The </a:t>
            </a:r>
            <a:r>
              <a:rPr lang="en-US" sz="3200" b="1" dirty="0" err="1">
                <a:solidFill>
                  <a:schemeClr val="tx1"/>
                </a:solidFill>
                <a:latin typeface="Andale Mono" panose="020B0509000000000004" pitchFamily="49" charset="0"/>
              </a:rPr>
              <a:t>artic_vcf_filter</a:t>
            </a:r>
            <a:r>
              <a:rPr lang="en-US" sz="3200" b="1" dirty="0">
                <a:solidFill>
                  <a:schemeClr val="tx1"/>
                </a:solidFill>
                <a:latin typeface="Andale Mono" panose="020B0509000000000004" pitchFamily="49" charset="0"/>
              </a:rPr>
              <a:t> </a:t>
            </a:r>
            <a:r>
              <a:rPr lang="en-US" sz="3200" dirty="0">
                <a:solidFill>
                  <a:schemeClr val="tx1"/>
                </a:solidFill>
                <a:latin typeface="Corbel" panose="020B0503020204020204" pitchFamily="34" charset="0"/>
              </a:rPr>
              <a:t>module categorizes the variants as either </a:t>
            </a:r>
            <a:r>
              <a:rPr lang="en-US" sz="3200" b="1" dirty="0">
                <a:solidFill>
                  <a:schemeClr val="tx1"/>
                </a:solidFill>
                <a:latin typeface="Corbel" panose="020B0503020204020204" pitchFamily="34" charset="0"/>
              </a:rPr>
              <a:t>PASS</a:t>
            </a:r>
            <a:r>
              <a:rPr lang="en-US" sz="3200" dirty="0">
                <a:solidFill>
                  <a:schemeClr val="tx1"/>
                </a:solidFill>
                <a:latin typeface="Corbel" panose="020B0503020204020204" pitchFamily="34" charset="0"/>
              </a:rPr>
              <a:t> or </a:t>
            </a:r>
            <a:r>
              <a:rPr lang="en-US" sz="3200" b="1" dirty="0">
                <a:solidFill>
                  <a:schemeClr val="tx1"/>
                </a:solidFill>
                <a:latin typeface="Corbel" panose="020B0503020204020204" pitchFamily="34" charset="0"/>
              </a:rPr>
              <a:t>FAIL</a:t>
            </a:r>
            <a:r>
              <a:rPr lang="en-US" sz="3200" dirty="0">
                <a:solidFill>
                  <a:schemeClr val="tx1"/>
                </a:solidFill>
                <a:latin typeface="Corbel" panose="020B0503020204020204" pitchFamily="34" charset="0"/>
              </a:rPr>
              <a:t>. Variants that have passed are used in downstream steps.</a:t>
            </a:r>
          </a:p>
          <a:p>
            <a:endParaRPr lang="en-US" sz="3200" dirty="0">
              <a:solidFill>
                <a:schemeClr val="tx1"/>
              </a:solidFill>
              <a:latin typeface="Corbel" panose="020B0503020204020204" pitchFamily="34" charset="0"/>
            </a:endParaRPr>
          </a:p>
          <a:p>
            <a:endParaRPr lang="en-KE" sz="2400" b="1" dirty="0">
              <a:solidFill>
                <a:schemeClr val="tx1"/>
              </a:solidFill>
              <a:latin typeface="Andale Mono" panose="020B0509000000000004" pitchFamily="49" charset="0"/>
            </a:endParaRPr>
          </a:p>
        </p:txBody>
      </p:sp>
    </p:spTree>
    <p:extLst>
      <p:ext uri="{BB962C8B-B14F-4D97-AF65-F5344CB8AC3E}">
        <p14:creationId xmlns:p14="http://schemas.microsoft.com/office/powerpoint/2010/main" val="786783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Consensus building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339969" y="1254370"/>
            <a:ext cx="11126684" cy="489364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Corbel" panose="020B0503020204020204" pitchFamily="34" charset="0"/>
              </a:rPr>
              <a:t>P</a:t>
            </a:r>
            <a:r>
              <a:rPr lang="en-US" sz="2400" b="0" i="0" dirty="0">
                <a:solidFill>
                  <a:schemeClr val="tx1"/>
                </a:solidFill>
                <a:effectLst/>
                <a:latin typeface="Corbel" panose="020B0503020204020204" pitchFamily="34" charset="0"/>
              </a:rPr>
              <a:t>ost-processed alignment is</a:t>
            </a:r>
            <a:r>
              <a:rPr lang="en-US" sz="2400" dirty="0">
                <a:solidFill>
                  <a:schemeClr val="tx1"/>
                </a:solidFill>
                <a:latin typeface="Corbel" panose="020B0503020204020204" pitchFamily="34" charset="0"/>
              </a:rPr>
              <a:t> used to </a:t>
            </a:r>
            <a:r>
              <a:rPr lang="en-US" sz="2400" b="0" i="0" dirty="0">
                <a:solidFill>
                  <a:schemeClr val="tx1"/>
                </a:solidFill>
                <a:effectLst/>
                <a:latin typeface="Corbel" panose="020B0503020204020204" pitchFamily="34" charset="0"/>
              </a:rPr>
              <a:t>check each position of the reference sequence for sample coverage. Any position that is not covered by at least </a:t>
            </a:r>
            <a:r>
              <a:rPr lang="en-US" sz="2400" b="1" i="0" dirty="0">
                <a:solidFill>
                  <a:schemeClr val="tx1"/>
                </a:solidFill>
                <a:effectLst/>
                <a:latin typeface="Corbel" panose="020B0503020204020204" pitchFamily="34" charset="0"/>
              </a:rPr>
              <a:t>20 reads </a:t>
            </a:r>
            <a:r>
              <a:rPr lang="en-US" sz="2400" b="0" i="0" dirty="0">
                <a:solidFill>
                  <a:schemeClr val="tx1"/>
                </a:solidFill>
                <a:effectLst/>
                <a:latin typeface="Corbel" panose="020B0503020204020204" pitchFamily="34" charset="0"/>
              </a:rPr>
              <a:t>from either read group are marked as low coverage. This is computed using </a:t>
            </a:r>
            <a:r>
              <a:rPr lang="en-US" sz="2400" b="1" dirty="0" err="1">
                <a:solidFill>
                  <a:schemeClr val="tx1"/>
                </a:solidFill>
                <a:latin typeface="Andale Mono" panose="020B0509000000000004" pitchFamily="49" charset="0"/>
              </a:rPr>
              <a:t>artic_make_depth_mask</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module. </a:t>
            </a:r>
            <a:r>
              <a:rPr lang="en-US" sz="2400" dirty="0">
                <a:solidFill>
                  <a:schemeClr val="tx1"/>
                </a:solidFill>
                <a:latin typeface="Corbel" panose="020B0503020204020204" pitchFamily="34" charset="0"/>
              </a:rPr>
              <a:t>This step</a:t>
            </a:r>
            <a:r>
              <a:rPr lang="en-US" sz="2400" b="0" i="0" dirty="0">
                <a:solidFill>
                  <a:schemeClr val="tx1"/>
                </a:solidFill>
                <a:effectLst/>
                <a:latin typeface="Corbel" panose="020B0503020204020204" pitchFamily="34" charset="0"/>
              </a:rPr>
              <a:t> produces coverage information for each read group and produces a coverage mask to tell us which coordinates in the reference sequence failed the coverage threshold.</a:t>
            </a:r>
          </a:p>
          <a:p>
            <a:pPr marL="342900" indent="-342900">
              <a:buFont typeface="Arial" panose="020B0604020202020204" pitchFamily="34" charset="0"/>
              <a:buChar char="•"/>
            </a:pPr>
            <a:endParaRPr lang="en-US" sz="2400" dirty="0">
              <a:solidFill>
                <a:schemeClr val="tx1"/>
              </a:solidFill>
              <a:latin typeface="Corbel" panose="020B0503020204020204" pitchFamily="34" charset="0"/>
            </a:endParaRPr>
          </a:p>
          <a:p>
            <a:pPr marL="342900" indent="-342900">
              <a:buFont typeface="Arial" panose="020B0604020202020204" pitchFamily="34" charset="0"/>
              <a:buChar char="•"/>
            </a:pPr>
            <a:r>
              <a:rPr lang="en-US" sz="2400" b="0" i="0" dirty="0">
                <a:solidFill>
                  <a:schemeClr val="tx1"/>
                </a:solidFill>
                <a:effectLst/>
                <a:latin typeface="Corbel" panose="020B0503020204020204" pitchFamily="34" charset="0"/>
              </a:rPr>
              <a:t>A consensus sequence is built, first as a pre-consensus sequence based on the input reference sequence. The </a:t>
            </a:r>
            <a:r>
              <a:rPr lang="en-US" sz="2400" b="0" i="0" dirty="0" err="1">
                <a:solidFill>
                  <a:schemeClr val="tx1"/>
                </a:solidFill>
                <a:effectLst/>
                <a:latin typeface="Corbel" panose="020B0503020204020204" pitchFamily="34" charset="0"/>
              </a:rPr>
              <a:t>preconsensus</a:t>
            </a:r>
            <a:r>
              <a:rPr lang="en-US" sz="2400" b="0" i="0" dirty="0">
                <a:solidFill>
                  <a:schemeClr val="tx1"/>
                </a:solidFill>
                <a:effectLst/>
                <a:latin typeface="Corbel" panose="020B0503020204020204" pitchFamily="34" charset="0"/>
              </a:rPr>
              <a:t> has low quality sites masked out with </a:t>
            </a:r>
            <a:r>
              <a:rPr lang="en-US" sz="2400" b="1" dirty="0">
                <a:solidFill>
                  <a:schemeClr val="tx1"/>
                </a:solidFill>
                <a:latin typeface="Andale Mono" panose="020B0509000000000004" pitchFamily="49" charset="0"/>
              </a:rPr>
              <a:t>N</a:t>
            </a:r>
            <a:r>
              <a:rPr lang="en-US" sz="2400" b="0" i="0" dirty="0">
                <a:solidFill>
                  <a:schemeClr val="tx1"/>
                </a:solidFill>
                <a:effectLst/>
                <a:latin typeface="Corbel" panose="020B0503020204020204" pitchFamily="34" charset="0"/>
              </a:rPr>
              <a:t>'s using the coverage mask and the sample </a:t>
            </a:r>
            <a:r>
              <a:rPr lang="en-US" sz="2400" b="1" dirty="0" err="1">
                <a:solidFill>
                  <a:schemeClr val="tx1"/>
                </a:solidFill>
                <a:latin typeface="Andale Mono" panose="020B0509000000000004" pitchFamily="49" charset="0"/>
              </a:rPr>
              <a:t>fail.vcf</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file. </a:t>
            </a:r>
            <a:r>
              <a:rPr lang="en-US" sz="2400" b="1" dirty="0" err="1">
                <a:solidFill>
                  <a:schemeClr val="tx1"/>
                </a:solidFill>
                <a:latin typeface="Andale Mono" panose="020B0509000000000004" pitchFamily="49" charset="0"/>
              </a:rPr>
              <a:t>bcftools</a:t>
            </a:r>
            <a:r>
              <a:rPr lang="en-US" sz="2400" b="1" dirty="0">
                <a:solidFill>
                  <a:schemeClr val="tx1"/>
                </a:solidFill>
                <a:latin typeface="Andale Mono" panose="020B0509000000000004" pitchFamily="49" charset="0"/>
              </a:rPr>
              <a:t> consensus</a:t>
            </a:r>
            <a:r>
              <a:rPr lang="en-US" sz="2400" b="1" i="0" dirty="0">
                <a:solidFill>
                  <a:schemeClr val="tx1"/>
                </a:solidFill>
                <a:effectLst/>
                <a:latin typeface="Andale Mono" panose="020B0509000000000004" pitchFamily="49" charset="0"/>
              </a:rPr>
              <a:t> </a:t>
            </a:r>
            <a:r>
              <a:rPr lang="en-US" sz="2400" dirty="0">
                <a:solidFill>
                  <a:schemeClr val="tx1"/>
                </a:solidFill>
                <a:latin typeface="Corbel" panose="020B0503020204020204" pitchFamily="34" charset="0"/>
              </a:rPr>
              <a:t>is used </a:t>
            </a:r>
            <a:r>
              <a:rPr lang="en-US" sz="2400" b="0" i="0" dirty="0">
                <a:solidFill>
                  <a:schemeClr val="tx1"/>
                </a:solidFill>
                <a:effectLst/>
                <a:latin typeface="Corbel" panose="020B0503020204020204" pitchFamily="34" charset="0"/>
              </a:rPr>
              <a:t>to combine the </a:t>
            </a:r>
            <a:r>
              <a:rPr lang="en-US" sz="2400" b="0" i="0" dirty="0" err="1">
                <a:solidFill>
                  <a:schemeClr val="tx1"/>
                </a:solidFill>
                <a:effectLst/>
                <a:latin typeface="Corbel" panose="020B0503020204020204" pitchFamily="34" charset="0"/>
              </a:rPr>
              <a:t>preconsensus</a:t>
            </a:r>
            <a:r>
              <a:rPr lang="en-US" sz="2400" b="0" i="0" dirty="0">
                <a:solidFill>
                  <a:schemeClr val="tx1"/>
                </a:solidFill>
                <a:effectLst/>
                <a:latin typeface="Corbel" panose="020B0503020204020204" pitchFamily="34" charset="0"/>
              </a:rPr>
              <a:t> with the </a:t>
            </a:r>
            <a:r>
              <a:rPr lang="en-US" sz="2400" b="1" dirty="0" err="1">
                <a:solidFill>
                  <a:schemeClr val="tx1"/>
                </a:solidFill>
                <a:latin typeface="Andale Mono" panose="020B0509000000000004" pitchFamily="49" charset="0"/>
              </a:rPr>
              <a:t>pass.vcf</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variants to produce a consensus sequence for the sample. </a:t>
            </a:r>
          </a:p>
          <a:p>
            <a:endParaRPr lang="en-KE" sz="24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1943787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32" name="Rectangle 31">
            <a:extLst>
              <a:ext uri="{FF2B5EF4-FFF2-40B4-BE49-F238E27FC236}">
                <a16:creationId xmlns:a16="http://schemas.microsoft.com/office/drawing/2014/main" id="{DC8897B0-C6E5-B350-8A54-6AC9019155C9}"/>
              </a:ext>
            </a:extLst>
          </p:cNvPr>
          <p:cNvSpPr/>
          <p:nvPr/>
        </p:nvSpPr>
        <p:spPr>
          <a:xfrm>
            <a:off x="576797" y="5324352"/>
            <a:ext cx="2710413" cy="18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endParaRPr lang="en-KE" sz="1200" dirty="0">
              <a:solidFill>
                <a:srgbClr val="00B050"/>
              </a:solidFill>
              <a:latin typeface="Andale Mono" panose="020B0509000000000004" pitchFamily="49" charset="0"/>
            </a:endParaRPr>
          </a:p>
        </p:txBody>
      </p:sp>
      <p:sp>
        <p:nvSpPr>
          <p:cNvPr id="31" name="Rectangle 30">
            <a:extLst>
              <a:ext uri="{FF2B5EF4-FFF2-40B4-BE49-F238E27FC236}">
                <a16:creationId xmlns:a16="http://schemas.microsoft.com/office/drawing/2014/main" id="{645717AD-272B-E069-4535-0DE558805BA0}"/>
              </a:ext>
            </a:extLst>
          </p:cNvPr>
          <p:cNvSpPr/>
          <p:nvPr/>
        </p:nvSpPr>
        <p:spPr>
          <a:xfrm>
            <a:off x="4415736" y="4655533"/>
            <a:ext cx="4681962"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291" name="Google Shape;291;p2"/>
          <p:cNvSpPr txBox="1">
            <a:spLocks noGrp="1"/>
          </p:cNvSpPr>
          <p:nvPr>
            <p:ph type="title"/>
          </p:nvPr>
        </p:nvSpPr>
        <p:spPr>
          <a:xfrm>
            <a:off x="609600" y="230268"/>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Depth</a:t>
            </a:r>
            <a:endParaRPr dirty="0">
              <a:latin typeface="Century Gothic" panose="020B0502020202020204" pitchFamily="34" charset="0"/>
            </a:endParaRPr>
          </a:p>
        </p:txBody>
      </p:sp>
      <p:sp>
        <p:nvSpPr>
          <p:cNvPr id="6" name="Rectangle 5">
            <a:extLst>
              <a:ext uri="{FF2B5EF4-FFF2-40B4-BE49-F238E27FC236}">
                <a16:creationId xmlns:a16="http://schemas.microsoft.com/office/drawing/2014/main" id="{CC6034F8-E6DC-F5BD-96B1-BF8F9C55F201}"/>
              </a:ext>
            </a:extLst>
          </p:cNvPr>
          <p:cNvSpPr/>
          <p:nvPr/>
        </p:nvSpPr>
        <p:spPr>
          <a:xfrm>
            <a:off x="609600" y="1597306"/>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7" name="Rectangle 6">
            <a:extLst>
              <a:ext uri="{FF2B5EF4-FFF2-40B4-BE49-F238E27FC236}">
                <a16:creationId xmlns:a16="http://schemas.microsoft.com/office/drawing/2014/main" id="{8CDA5800-04C3-3A17-45F5-88C9FB4BE918}"/>
              </a:ext>
            </a:extLst>
          </p:cNvPr>
          <p:cNvSpPr/>
          <p:nvPr/>
        </p:nvSpPr>
        <p:spPr>
          <a:xfrm>
            <a:off x="582592" y="2687255"/>
            <a:ext cx="3993265"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8" name="Rectangle 7">
            <a:extLst>
              <a:ext uri="{FF2B5EF4-FFF2-40B4-BE49-F238E27FC236}">
                <a16:creationId xmlns:a16="http://schemas.microsoft.com/office/drawing/2014/main" id="{1981F1F6-C0F4-747B-6382-2D9C9B7BFBA7}"/>
              </a:ext>
            </a:extLst>
          </p:cNvPr>
          <p:cNvSpPr/>
          <p:nvPr/>
        </p:nvSpPr>
        <p:spPr>
          <a:xfrm>
            <a:off x="3796496" y="3073078"/>
            <a:ext cx="2723907"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endParaRPr lang="en-KE" sz="1200" dirty="0">
              <a:solidFill>
                <a:srgbClr val="0070C0"/>
              </a:solidFill>
              <a:latin typeface="Andale Mono" panose="020B0509000000000004" pitchFamily="49" charset="0"/>
            </a:endParaRPr>
          </a:p>
        </p:txBody>
      </p:sp>
      <p:sp>
        <p:nvSpPr>
          <p:cNvPr id="9" name="Rectangle 8">
            <a:extLst>
              <a:ext uri="{FF2B5EF4-FFF2-40B4-BE49-F238E27FC236}">
                <a16:creationId xmlns:a16="http://schemas.microsoft.com/office/drawing/2014/main" id="{BEE55F22-FA06-1298-B813-2C68A7F97DE0}"/>
              </a:ext>
            </a:extLst>
          </p:cNvPr>
          <p:cNvSpPr/>
          <p:nvPr/>
        </p:nvSpPr>
        <p:spPr>
          <a:xfrm>
            <a:off x="2783710" y="3460829"/>
            <a:ext cx="5318569"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0" name="Rectangle 9">
            <a:extLst>
              <a:ext uri="{FF2B5EF4-FFF2-40B4-BE49-F238E27FC236}">
                <a16:creationId xmlns:a16="http://schemas.microsoft.com/office/drawing/2014/main" id="{61CD91CD-0642-46DA-B37A-5F08FFCD779E}"/>
              </a:ext>
            </a:extLst>
          </p:cNvPr>
          <p:cNvSpPr/>
          <p:nvPr/>
        </p:nvSpPr>
        <p:spPr>
          <a:xfrm>
            <a:off x="582591" y="3846652"/>
            <a:ext cx="2519423"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1" name="Rectangle 10">
            <a:extLst>
              <a:ext uri="{FF2B5EF4-FFF2-40B4-BE49-F238E27FC236}">
                <a16:creationId xmlns:a16="http://schemas.microsoft.com/office/drawing/2014/main" id="{C3B35A10-F6E3-68F2-D4AC-0643226BB405}"/>
              </a:ext>
            </a:extLst>
          </p:cNvPr>
          <p:cNvSpPr/>
          <p:nvPr/>
        </p:nvSpPr>
        <p:spPr>
          <a:xfrm>
            <a:off x="7029684" y="3837006"/>
            <a:ext cx="2176040"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12" name="Rectangle 11">
            <a:extLst>
              <a:ext uri="{FF2B5EF4-FFF2-40B4-BE49-F238E27FC236}">
                <a16:creationId xmlns:a16="http://schemas.microsoft.com/office/drawing/2014/main" id="{E6FDA139-008A-683D-BF41-CFFF60F0F5D6}"/>
              </a:ext>
            </a:extLst>
          </p:cNvPr>
          <p:cNvSpPr/>
          <p:nvPr/>
        </p:nvSpPr>
        <p:spPr>
          <a:xfrm>
            <a:off x="3877513" y="4245979"/>
            <a:ext cx="5197035"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4" name="Rounded Rectangle 13">
            <a:extLst>
              <a:ext uri="{FF2B5EF4-FFF2-40B4-BE49-F238E27FC236}">
                <a16:creationId xmlns:a16="http://schemas.microsoft.com/office/drawing/2014/main" id="{968D793C-27C1-21C5-CCDF-16A9B3401C2D}"/>
              </a:ext>
            </a:extLst>
          </p:cNvPr>
          <p:cNvSpPr/>
          <p:nvPr/>
        </p:nvSpPr>
        <p:spPr>
          <a:xfrm>
            <a:off x="2760560" y="1597306"/>
            <a:ext cx="196770" cy="40048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3" name="Rounded Rectangle 12">
            <a:extLst>
              <a:ext uri="{FF2B5EF4-FFF2-40B4-BE49-F238E27FC236}">
                <a16:creationId xmlns:a16="http://schemas.microsoft.com/office/drawing/2014/main" id="{338B673A-AA3B-D60E-717F-CA209FC83B91}"/>
              </a:ext>
            </a:extLst>
          </p:cNvPr>
          <p:cNvSpPr/>
          <p:nvPr/>
        </p:nvSpPr>
        <p:spPr>
          <a:xfrm>
            <a:off x="729205" y="1597305"/>
            <a:ext cx="196770" cy="400483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7" name="Rounded Rectangle 16">
            <a:extLst>
              <a:ext uri="{FF2B5EF4-FFF2-40B4-BE49-F238E27FC236}">
                <a16:creationId xmlns:a16="http://schemas.microsoft.com/office/drawing/2014/main" id="{E583FEB3-361E-1F78-6659-5F9ECB128FDD}"/>
              </a:ext>
            </a:extLst>
          </p:cNvPr>
          <p:cNvSpPr/>
          <p:nvPr/>
        </p:nvSpPr>
        <p:spPr>
          <a:xfrm>
            <a:off x="8856563" y="1597305"/>
            <a:ext cx="196770" cy="40048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6" name="Rounded Rectangle 15">
            <a:extLst>
              <a:ext uri="{FF2B5EF4-FFF2-40B4-BE49-F238E27FC236}">
                <a16:creationId xmlns:a16="http://schemas.microsoft.com/office/drawing/2014/main" id="{DB2825DD-E2F5-1E8A-F08D-0377ADD5E1DB}"/>
              </a:ext>
            </a:extLst>
          </p:cNvPr>
          <p:cNvSpPr/>
          <p:nvPr/>
        </p:nvSpPr>
        <p:spPr>
          <a:xfrm>
            <a:off x="4618295" y="1597305"/>
            <a:ext cx="196770" cy="4004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0" name="TextBox 19">
            <a:extLst>
              <a:ext uri="{FF2B5EF4-FFF2-40B4-BE49-F238E27FC236}">
                <a16:creationId xmlns:a16="http://schemas.microsoft.com/office/drawing/2014/main" id="{555D5B2A-C909-D0DC-D8ED-A5860CAECB3E}"/>
              </a:ext>
            </a:extLst>
          </p:cNvPr>
          <p:cNvSpPr txBox="1"/>
          <p:nvPr/>
        </p:nvSpPr>
        <p:spPr>
          <a:xfrm>
            <a:off x="9807616" y="1597305"/>
            <a:ext cx="1952261" cy="261611"/>
          </a:xfrm>
          <a:prstGeom prst="rect">
            <a:avLst/>
          </a:prstGeom>
          <a:noFill/>
        </p:spPr>
        <p:txBody>
          <a:bodyPr wrap="square" rtlCol="0">
            <a:spAutoFit/>
          </a:bodyPr>
          <a:lstStyle/>
          <a:p>
            <a:r>
              <a:rPr lang="en-KE" sz="1100" dirty="0">
                <a:latin typeface="Andale Mono" panose="020B0509000000000004" pitchFamily="49" charset="0"/>
              </a:rPr>
              <a:t>Reference genome</a:t>
            </a:r>
          </a:p>
        </p:txBody>
      </p:sp>
      <p:cxnSp>
        <p:nvCxnSpPr>
          <p:cNvPr id="22" name="Straight Arrow Connector 21">
            <a:extLst>
              <a:ext uri="{FF2B5EF4-FFF2-40B4-BE49-F238E27FC236}">
                <a16:creationId xmlns:a16="http://schemas.microsoft.com/office/drawing/2014/main" id="{0BC4BD86-8A68-785A-CD9F-41E88C2B34DC}"/>
              </a:ext>
            </a:extLst>
          </p:cNvPr>
          <p:cNvCxnSpPr>
            <a:cxnSpLocks/>
          </p:cNvCxnSpPr>
          <p:nvPr/>
        </p:nvCxnSpPr>
        <p:spPr>
          <a:xfrm>
            <a:off x="9595413" y="1597305"/>
            <a:ext cx="0" cy="4004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D20C92-091F-C36F-52B6-860CD7859D3C}"/>
              </a:ext>
            </a:extLst>
          </p:cNvPr>
          <p:cNvSpPr txBox="1"/>
          <p:nvPr/>
        </p:nvSpPr>
        <p:spPr>
          <a:xfrm>
            <a:off x="8806426" y="5876283"/>
            <a:ext cx="399298" cy="261610"/>
          </a:xfrm>
          <a:prstGeom prst="rect">
            <a:avLst/>
          </a:prstGeom>
          <a:noFill/>
        </p:spPr>
        <p:txBody>
          <a:bodyPr wrap="square" rtlCol="0">
            <a:spAutoFit/>
          </a:bodyPr>
          <a:lstStyle/>
          <a:p>
            <a:r>
              <a:rPr lang="en-KE" sz="1100" dirty="0">
                <a:latin typeface="Andale Mono" panose="020B0509000000000004" pitchFamily="49" charset="0"/>
              </a:rPr>
              <a:t>1X</a:t>
            </a:r>
          </a:p>
        </p:txBody>
      </p:sp>
      <p:sp>
        <p:nvSpPr>
          <p:cNvPr id="27" name="TextBox 26">
            <a:extLst>
              <a:ext uri="{FF2B5EF4-FFF2-40B4-BE49-F238E27FC236}">
                <a16:creationId xmlns:a16="http://schemas.microsoft.com/office/drawing/2014/main" id="{A5235E01-C81D-A06F-CB65-AAE744E86AA1}"/>
              </a:ext>
            </a:extLst>
          </p:cNvPr>
          <p:cNvSpPr txBox="1"/>
          <p:nvPr/>
        </p:nvSpPr>
        <p:spPr>
          <a:xfrm>
            <a:off x="627941" y="5881579"/>
            <a:ext cx="399298" cy="261610"/>
          </a:xfrm>
          <a:prstGeom prst="rect">
            <a:avLst/>
          </a:prstGeom>
          <a:noFill/>
        </p:spPr>
        <p:txBody>
          <a:bodyPr wrap="square" rtlCol="0">
            <a:spAutoFit/>
          </a:bodyPr>
          <a:lstStyle/>
          <a:p>
            <a:r>
              <a:rPr lang="en-KE" sz="1100" dirty="0">
                <a:latin typeface="Andale Mono" panose="020B0509000000000004" pitchFamily="49" charset="0"/>
              </a:rPr>
              <a:t>2X</a:t>
            </a:r>
          </a:p>
        </p:txBody>
      </p:sp>
      <p:sp>
        <p:nvSpPr>
          <p:cNvPr id="28" name="TextBox 27">
            <a:extLst>
              <a:ext uri="{FF2B5EF4-FFF2-40B4-BE49-F238E27FC236}">
                <a16:creationId xmlns:a16="http://schemas.microsoft.com/office/drawing/2014/main" id="{9F98DC88-62CB-8EDF-26B8-3F2DF2BEAEAC}"/>
              </a:ext>
            </a:extLst>
          </p:cNvPr>
          <p:cNvSpPr txBox="1"/>
          <p:nvPr/>
        </p:nvSpPr>
        <p:spPr>
          <a:xfrm>
            <a:off x="2659296" y="5876283"/>
            <a:ext cx="399298" cy="261610"/>
          </a:xfrm>
          <a:prstGeom prst="rect">
            <a:avLst/>
          </a:prstGeom>
          <a:noFill/>
        </p:spPr>
        <p:txBody>
          <a:bodyPr wrap="square" rtlCol="0">
            <a:spAutoFit/>
          </a:bodyPr>
          <a:lstStyle/>
          <a:p>
            <a:r>
              <a:rPr lang="en-KE" sz="1100" dirty="0">
                <a:latin typeface="Andale Mono" panose="020B0509000000000004" pitchFamily="49" charset="0"/>
              </a:rPr>
              <a:t>3X</a:t>
            </a:r>
          </a:p>
        </p:txBody>
      </p:sp>
      <p:sp>
        <p:nvSpPr>
          <p:cNvPr id="30" name="TextBox 29">
            <a:extLst>
              <a:ext uri="{FF2B5EF4-FFF2-40B4-BE49-F238E27FC236}">
                <a16:creationId xmlns:a16="http://schemas.microsoft.com/office/drawing/2014/main" id="{A250B3B9-60A6-1871-52A3-5C152BF55EA8}"/>
              </a:ext>
            </a:extLst>
          </p:cNvPr>
          <p:cNvSpPr txBox="1"/>
          <p:nvPr/>
        </p:nvSpPr>
        <p:spPr>
          <a:xfrm>
            <a:off x="4552704" y="5865989"/>
            <a:ext cx="399298" cy="261610"/>
          </a:xfrm>
          <a:prstGeom prst="rect">
            <a:avLst/>
          </a:prstGeom>
          <a:noFill/>
        </p:spPr>
        <p:txBody>
          <a:bodyPr wrap="square" rtlCol="0">
            <a:spAutoFit/>
          </a:bodyPr>
          <a:lstStyle/>
          <a:p>
            <a:r>
              <a:rPr lang="en-KE" sz="1100" dirty="0">
                <a:latin typeface="Andale Mono" panose="020B0509000000000004" pitchFamily="49" charset="0"/>
              </a:rPr>
              <a:t>4X</a:t>
            </a:r>
          </a:p>
        </p:txBody>
      </p:sp>
    </p:spTree>
    <p:extLst>
      <p:ext uri="{BB962C8B-B14F-4D97-AF65-F5344CB8AC3E}">
        <p14:creationId xmlns:p14="http://schemas.microsoft.com/office/powerpoint/2010/main" val="13868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30268"/>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Coverage</a:t>
            </a:r>
            <a:endParaRPr dirty="0">
              <a:latin typeface="Century Gothic" panose="020B0502020202020204" pitchFamily="34" charset="0"/>
            </a:endParaRPr>
          </a:p>
        </p:txBody>
      </p:sp>
      <p:sp>
        <p:nvSpPr>
          <p:cNvPr id="6" name="Rectangle 5">
            <a:extLst>
              <a:ext uri="{FF2B5EF4-FFF2-40B4-BE49-F238E27FC236}">
                <a16:creationId xmlns:a16="http://schemas.microsoft.com/office/drawing/2014/main" id="{CC6034F8-E6DC-F5BD-96B1-BF8F9C55F201}"/>
              </a:ext>
            </a:extLst>
          </p:cNvPr>
          <p:cNvSpPr/>
          <p:nvPr/>
        </p:nvSpPr>
        <p:spPr>
          <a:xfrm>
            <a:off x="609600" y="1597306"/>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7" name="Rectangle 6">
            <a:extLst>
              <a:ext uri="{FF2B5EF4-FFF2-40B4-BE49-F238E27FC236}">
                <a16:creationId xmlns:a16="http://schemas.microsoft.com/office/drawing/2014/main" id="{8CDA5800-04C3-3A17-45F5-88C9FB4BE918}"/>
              </a:ext>
            </a:extLst>
          </p:cNvPr>
          <p:cNvSpPr/>
          <p:nvPr/>
        </p:nvSpPr>
        <p:spPr>
          <a:xfrm>
            <a:off x="582593" y="2687255"/>
            <a:ext cx="3619018"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endParaRPr lang="en-KE" sz="1200" dirty="0">
              <a:solidFill>
                <a:srgbClr val="00B050"/>
              </a:solidFill>
              <a:latin typeface="Andale Mono" panose="020B0509000000000004" pitchFamily="49" charset="0"/>
            </a:endParaRPr>
          </a:p>
        </p:txBody>
      </p:sp>
      <p:sp>
        <p:nvSpPr>
          <p:cNvPr id="8" name="Rectangle 7">
            <a:extLst>
              <a:ext uri="{FF2B5EF4-FFF2-40B4-BE49-F238E27FC236}">
                <a16:creationId xmlns:a16="http://schemas.microsoft.com/office/drawing/2014/main" id="{1981F1F6-C0F4-747B-6382-2D9C9B7BFBA7}"/>
              </a:ext>
            </a:extLst>
          </p:cNvPr>
          <p:cNvSpPr/>
          <p:nvPr/>
        </p:nvSpPr>
        <p:spPr>
          <a:xfrm>
            <a:off x="3796496" y="3073078"/>
            <a:ext cx="2723907"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endParaRPr lang="en-KE" sz="1200" dirty="0">
              <a:solidFill>
                <a:srgbClr val="0070C0"/>
              </a:solidFill>
              <a:latin typeface="Andale Mono" panose="020B0509000000000004" pitchFamily="49" charset="0"/>
            </a:endParaRPr>
          </a:p>
        </p:txBody>
      </p:sp>
      <p:sp>
        <p:nvSpPr>
          <p:cNvPr id="10" name="Rectangle 9">
            <a:extLst>
              <a:ext uri="{FF2B5EF4-FFF2-40B4-BE49-F238E27FC236}">
                <a16:creationId xmlns:a16="http://schemas.microsoft.com/office/drawing/2014/main" id="{61CD91CD-0642-46DA-B37A-5F08FFCD779E}"/>
              </a:ext>
            </a:extLst>
          </p:cNvPr>
          <p:cNvSpPr/>
          <p:nvPr/>
        </p:nvSpPr>
        <p:spPr>
          <a:xfrm>
            <a:off x="582591" y="3846652"/>
            <a:ext cx="2519423"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1" name="Rectangle 10">
            <a:extLst>
              <a:ext uri="{FF2B5EF4-FFF2-40B4-BE49-F238E27FC236}">
                <a16:creationId xmlns:a16="http://schemas.microsoft.com/office/drawing/2014/main" id="{C3B35A10-F6E3-68F2-D4AC-0643226BB405}"/>
              </a:ext>
            </a:extLst>
          </p:cNvPr>
          <p:cNvSpPr/>
          <p:nvPr/>
        </p:nvSpPr>
        <p:spPr>
          <a:xfrm>
            <a:off x="7002684" y="3846652"/>
            <a:ext cx="2176040"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12" name="Rectangle 11">
            <a:extLst>
              <a:ext uri="{FF2B5EF4-FFF2-40B4-BE49-F238E27FC236}">
                <a16:creationId xmlns:a16="http://schemas.microsoft.com/office/drawing/2014/main" id="{E6FDA139-008A-683D-BF41-CFFF60F0F5D6}"/>
              </a:ext>
            </a:extLst>
          </p:cNvPr>
          <p:cNvSpPr/>
          <p:nvPr/>
        </p:nvSpPr>
        <p:spPr>
          <a:xfrm>
            <a:off x="4074289" y="4282632"/>
            <a:ext cx="4537276" cy="23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    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p>
        </p:txBody>
      </p:sp>
      <p:sp>
        <p:nvSpPr>
          <p:cNvPr id="20" name="TextBox 19">
            <a:extLst>
              <a:ext uri="{FF2B5EF4-FFF2-40B4-BE49-F238E27FC236}">
                <a16:creationId xmlns:a16="http://schemas.microsoft.com/office/drawing/2014/main" id="{555D5B2A-C909-D0DC-D8ED-A5860CAECB3E}"/>
              </a:ext>
            </a:extLst>
          </p:cNvPr>
          <p:cNvSpPr txBox="1"/>
          <p:nvPr/>
        </p:nvSpPr>
        <p:spPr>
          <a:xfrm>
            <a:off x="9630139" y="5833844"/>
            <a:ext cx="1952261" cy="261611"/>
          </a:xfrm>
          <a:prstGeom prst="rect">
            <a:avLst/>
          </a:prstGeom>
          <a:noFill/>
        </p:spPr>
        <p:txBody>
          <a:bodyPr wrap="square" rtlCol="0">
            <a:spAutoFit/>
          </a:bodyPr>
          <a:lstStyle/>
          <a:p>
            <a:r>
              <a:rPr lang="en-KE" sz="1100" dirty="0">
                <a:latin typeface="Andale Mono" panose="020B0509000000000004" pitchFamily="49" charset="0"/>
              </a:rPr>
              <a:t>Consensus genome</a:t>
            </a:r>
          </a:p>
        </p:txBody>
      </p:sp>
      <p:sp>
        <p:nvSpPr>
          <p:cNvPr id="2" name="Rectangle 1">
            <a:extLst>
              <a:ext uri="{FF2B5EF4-FFF2-40B4-BE49-F238E27FC236}">
                <a16:creationId xmlns:a16="http://schemas.microsoft.com/office/drawing/2014/main" id="{687E7387-493F-214F-D1C9-835561308E63}"/>
              </a:ext>
            </a:extLst>
          </p:cNvPr>
          <p:cNvSpPr/>
          <p:nvPr/>
        </p:nvSpPr>
        <p:spPr>
          <a:xfrm>
            <a:off x="609600" y="3428033"/>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70C0"/>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4" name="Rectangle 3">
            <a:extLst>
              <a:ext uri="{FF2B5EF4-FFF2-40B4-BE49-F238E27FC236}">
                <a16:creationId xmlns:a16="http://schemas.microsoft.com/office/drawing/2014/main" id="{1D36E52D-0433-E382-3CFE-AD0CBDB9FD87}"/>
              </a:ext>
            </a:extLst>
          </p:cNvPr>
          <p:cNvSpPr/>
          <p:nvPr/>
        </p:nvSpPr>
        <p:spPr>
          <a:xfrm>
            <a:off x="582591" y="5829239"/>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N N N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N N N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5" name="Rectangle 4">
            <a:extLst>
              <a:ext uri="{FF2B5EF4-FFF2-40B4-BE49-F238E27FC236}">
                <a16:creationId xmlns:a16="http://schemas.microsoft.com/office/drawing/2014/main" id="{ED4B6504-2D4A-5898-A55E-985EBCC6C6EB}"/>
              </a:ext>
            </a:extLst>
          </p:cNvPr>
          <p:cNvSpPr/>
          <p:nvPr/>
        </p:nvSpPr>
        <p:spPr>
          <a:xfrm>
            <a:off x="582591" y="4628687"/>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                                                            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21" name="Rectangle 20">
            <a:extLst>
              <a:ext uri="{FF2B5EF4-FFF2-40B4-BE49-F238E27FC236}">
                <a16:creationId xmlns:a16="http://schemas.microsoft.com/office/drawing/2014/main" id="{AE7A8D96-7258-3236-DC35-A83F5F79F48B}"/>
              </a:ext>
            </a:extLst>
          </p:cNvPr>
          <p:cNvSpPr/>
          <p:nvPr/>
        </p:nvSpPr>
        <p:spPr>
          <a:xfrm>
            <a:off x="698338" y="2329958"/>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22" name="Rectangle 21">
            <a:extLst>
              <a:ext uri="{FF2B5EF4-FFF2-40B4-BE49-F238E27FC236}">
                <a16:creationId xmlns:a16="http://schemas.microsoft.com/office/drawing/2014/main" id="{005490CC-5E55-C370-980A-C1F2A169D60D}"/>
              </a:ext>
            </a:extLst>
          </p:cNvPr>
          <p:cNvSpPr/>
          <p:nvPr/>
        </p:nvSpPr>
        <p:spPr>
          <a:xfrm>
            <a:off x="582591" y="3103532"/>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23" name="Rectangle 22">
            <a:extLst>
              <a:ext uri="{FF2B5EF4-FFF2-40B4-BE49-F238E27FC236}">
                <a16:creationId xmlns:a16="http://schemas.microsoft.com/office/drawing/2014/main" id="{C4C776B4-A727-EACD-AF6F-706B872347DD}"/>
              </a:ext>
            </a:extLst>
          </p:cNvPr>
          <p:cNvSpPr/>
          <p:nvPr/>
        </p:nvSpPr>
        <p:spPr>
          <a:xfrm>
            <a:off x="582591" y="4900690"/>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3" name="Rounded Rectangle 2">
            <a:extLst>
              <a:ext uri="{FF2B5EF4-FFF2-40B4-BE49-F238E27FC236}">
                <a16:creationId xmlns:a16="http://schemas.microsoft.com/office/drawing/2014/main" id="{AFC9A3E6-1302-3A8A-3EC7-2C324D84FF3B}"/>
              </a:ext>
            </a:extLst>
          </p:cNvPr>
          <p:cNvSpPr/>
          <p:nvPr/>
        </p:nvSpPr>
        <p:spPr>
          <a:xfrm>
            <a:off x="4074290" y="1597304"/>
            <a:ext cx="520860" cy="3872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24" name="Rounded Rectangle 23">
            <a:extLst>
              <a:ext uri="{FF2B5EF4-FFF2-40B4-BE49-F238E27FC236}">
                <a16:creationId xmlns:a16="http://schemas.microsoft.com/office/drawing/2014/main" id="{22355507-CB26-3DEF-00EB-1DB4D46DE6FC}"/>
              </a:ext>
            </a:extLst>
          </p:cNvPr>
          <p:cNvSpPr/>
          <p:nvPr/>
        </p:nvSpPr>
        <p:spPr>
          <a:xfrm>
            <a:off x="5739114" y="1600787"/>
            <a:ext cx="520860" cy="3872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cxnSp>
        <p:nvCxnSpPr>
          <p:cNvPr id="26" name="Straight Arrow Connector 25">
            <a:extLst>
              <a:ext uri="{FF2B5EF4-FFF2-40B4-BE49-F238E27FC236}">
                <a16:creationId xmlns:a16="http://schemas.microsoft.com/office/drawing/2014/main" id="{782C2073-0D43-3851-FC85-D7CAEE6C3BF0}"/>
              </a:ext>
            </a:extLst>
          </p:cNvPr>
          <p:cNvCxnSpPr>
            <a:cxnSpLocks/>
          </p:cNvCxnSpPr>
          <p:nvPr/>
        </p:nvCxnSpPr>
        <p:spPr>
          <a:xfrm>
            <a:off x="806370" y="6308203"/>
            <a:ext cx="317146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FBAD0E-6A11-79C5-FD51-85F323286010}"/>
              </a:ext>
            </a:extLst>
          </p:cNvPr>
          <p:cNvCxnSpPr>
            <a:cxnSpLocks/>
          </p:cNvCxnSpPr>
          <p:nvPr/>
        </p:nvCxnSpPr>
        <p:spPr>
          <a:xfrm>
            <a:off x="6259974" y="6298557"/>
            <a:ext cx="27335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8ACFFC-6667-9B48-AFBC-E63706C23896}"/>
              </a:ext>
            </a:extLst>
          </p:cNvPr>
          <p:cNvCxnSpPr>
            <a:cxnSpLocks/>
          </p:cNvCxnSpPr>
          <p:nvPr/>
        </p:nvCxnSpPr>
        <p:spPr>
          <a:xfrm>
            <a:off x="4618300" y="6308203"/>
            <a:ext cx="10417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44EA614-07A7-EEDA-7931-1B3E3CDEB0F2}"/>
              </a:ext>
            </a:extLst>
          </p:cNvPr>
          <p:cNvSpPr txBox="1"/>
          <p:nvPr/>
        </p:nvSpPr>
        <p:spPr>
          <a:xfrm>
            <a:off x="9456519" y="3428033"/>
            <a:ext cx="2693042" cy="307777"/>
          </a:xfrm>
          <a:prstGeom prst="rect">
            <a:avLst/>
          </a:prstGeom>
          <a:noFill/>
        </p:spPr>
        <p:txBody>
          <a:bodyPr wrap="square" rtlCol="0">
            <a:spAutoFit/>
          </a:bodyPr>
          <a:lstStyle/>
          <a:p>
            <a:r>
              <a:rPr lang="en-KE" dirty="0">
                <a:latin typeface="Andale Mono" panose="020B0509000000000004" pitchFamily="49" charset="0"/>
              </a:rPr>
              <a:t>39/45*100 = 86.66% ~87%</a:t>
            </a:r>
          </a:p>
        </p:txBody>
      </p:sp>
      <p:sp>
        <p:nvSpPr>
          <p:cNvPr id="38" name="TextBox 37">
            <a:extLst>
              <a:ext uri="{FF2B5EF4-FFF2-40B4-BE49-F238E27FC236}">
                <a16:creationId xmlns:a16="http://schemas.microsoft.com/office/drawing/2014/main" id="{3F04F8D1-C400-76A4-C556-7F3476165CE4}"/>
              </a:ext>
            </a:extLst>
          </p:cNvPr>
          <p:cNvSpPr txBox="1"/>
          <p:nvPr/>
        </p:nvSpPr>
        <p:spPr>
          <a:xfrm>
            <a:off x="9807616" y="1597305"/>
            <a:ext cx="1952261" cy="261611"/>
          </a:xfrm>
          <a:prstGeom prst="rect">
            <a:avLst/>
          </a:prstGeom>
          <a:noFill/>
        </p:spPr>
        <p:txBody>
          <a:bodyPr wrap="square" rtlCol="0">
            <a:spAutoFit/>
          </a:bodyPr>
          <a:lstStyle/>
          <a:p>
            <a:r>
              <a:rPr lang="en-KE" sz="1100" dirty="0">
                <a:latin typeface="Andale Mono" panose="020B0509000000000004" pitchFamily="49" charset="0"/>
              </a:rPr>
              <a:t>Reference genome</a:t>
            </a:r>
          </a:p>
        </p:txBody>
      </p:sp>
    </p:spTree>
    <p:extLst>
      <p:ext uri="{BB962C8B-B14F-4D97-AF65-F5344CB8AC3E}">
        <p14:creationId xmlns:p14="http://schemas.microsoft.com/office/powerpoint/2010/main" val="260290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9"/>
          <p:cNvSpPr txBox="1">
            <a:spLocks noGrp="1"/>
          </p:cNvSpPr>
          <p:nvPr>
            <p:ph type="title"/>
          </p:nvPr>
        </p:nvSpPr>
        <p:spPr>
          <a:xfrm>
            <a:off x="3195638" y="768350"/>
            <a:ext cx="8102600" cy="6778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Acknowledgments</a:t>
            </a:r>
            <a:endParaRPr dirty="0">
              <a:latin typeface="Century Gothic" panose="020B0502020202020204" pitchFamily="34" charset="0"/>
            </a:endParaRPr>
          </a:p>
        </p:txBody>
      </p:sp>
      <p:pic>
        <p:nvPicPr>
          <p:cNvPr id="2" name="Picture 2">
            <a:extLst>
              <a:ext uri="{FF2B5EF4-FFF2-40B4-BE49-F238E27FC236}">
                <a16:creationId xmlns:a16="http://schemas.microsoft.com/office/drawing/2014/main" id="{267CB358-96FC-4487-B181-1D8A3EF6E27A}"/>
              </a:ext>
            </a:extLst>
          </p:cNvPr>
          <p:cNvPicPr>
            <a:picLocks noChangeAspect="1"/>
          </p:cNvPicPr>
          <p:nvPr/>
        </p:nvPicPr>
        <p:blipFill>
          <a:blip r:embed="rId3"/>
          <a:stretch>
            <a:fillRect/>
          </a:stretch>
        </p:blipFill>
        <p:spPr>
          <a:xfrm>
            <a:off x="3562350" y="2892700"/>
            <a:ext cx="2743200" cy="1072601"/>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9E40EA3D-46F4-48AC-9C71-EED280575F8B}"/>
              </a:ext>
            </a:extLst>
          </p:cNvPr>
          <p:cNvPicPr>
            <a:picLocks noChangeAspect="1"/>
          </p:cNvPicPr>
          <p:nvPr/>
        </p:nvPicPr>
        <p:blipFill>
          <a:blip r:embed="rId4"/>
          <a:stretch>
            <a:fillRect/>
          </a:stretch>
        </p:blipFill>
        <p:spPr>
          <a:xfrm>
            <a:off x="7820025" y="2909888"/>
            <a:ext cx="2552700" cy="10382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0"/>
          <p:cNvSpPr txBox="1">
            <a:spLocks noGrp="1"/>
          </p:cNvSpPr>
          <p:nvPr>
            <p:ph type="body" idx="1"/>
          </p:nvPr>
        </p:nvSpPr>
        <p:spPr>
          <a:xfrm>
            <a:off x="682625" y="1693863"/>
            <a:ext cx="8102600" cy="4572000"/>
          </a:xfrm>
          <a:prstGeom prst="rect">
            <a:avLst/>
          </a:prstGeom>
          <a:noFill/>
          <a:ln>
            <a:noFill/>
          </a:ln>
        </p:spPr>
        <p:txBody>
          <a:bodyPr spcFirstLastPara="1" wrap="square" lIns="91425" tIns="45700" rIns="91425" bIns="45700" anchor="t" anchorCtr="0">
            <a:noAutofit/>
          </a:bodyPr>
          <a:lstStyle/>
          <a:p>
            <a:pPr marL="0" indent="0"/>
            <a:endParaRPr lang="en-US" sz="1400" dirty="0">
              <a:solidFill>
                <a:schemeClr val="hlink"/>
              </a:solidFill>
            </a:endParaRPr>
          </a:p>
          <a:p>
            <a:pPr marL="0" indent="0"/>
            <a:endParaRPr lang="en-US" sz="1400" dirty="0"/>
          </a:p>
        </p:txBody>
      </p:sp>
      <p:sp>
        <p:nvSpPr>
          <p:cNvPr id="346" name="Google Shape;346;p10"/>
          <p:cNvSpPr txBox="1">
            <a:spLocks noGrp="1"/>
          </p:cNvSpPr>
          <p:nvPr>
            <p:ph type="title"/>
          </p:nvPr>
        </p:nvSpPr>
        <p:spPr>
          <a:xfrm>
            <a:off x="682625" y="768350"/>
            <a:ext cx="8102600" cy="6778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References and further reading</a:t>
            </a:r>
            <a:endParaRPr dirty="0">
              <a:latin typeface="Century Gothic" panose="020B0502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rot="5400000">
            <a:off x="521998" y="2544481"/>
            <a:ext cx="4319588" cy="46038"/>
          </a:xfrm>
          <a:prstGeom prst="rect">
            <a:avLst/>
          </a:prstGeom>
          <a:noFill/>
          <a:ln>
            <a:noFill/>
          </a:ln>
        </p:spPr>
      </p:pic>
      <p:sp>
        <p:nvSpPr>
          <p:cNvPr id="299" name="Google Shape;299;p3"/>
          <p:cNvSpPr txBox="1"/>
          <p:nvPr/>
        </p:nvSpPr>
        <p:spPr>
          <a:xfrm>
            <a:off x="100025" y="1407174"/>
            <a:ext cx="3009900" cy="1074741"/>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Data analysis steps</a:t>
            </a:r>
            <a:endParaRPr dirty="0">
              <a:latin typeface="Century Gothic" panose="020B0502020202020204" pitchFamily="34" charset="0"/>
            </a:endParaRPr>
          </a:p>
        </p:txBody>
      </p:sp>
      <p:sp>
        <p:nvSpPr>
          <p:cNvPr id="2" name="Rounded Rectangle 1">
            <a:extLst>
              <a:ext uri="{FF2B5EF4-FFF2-40B4-BE49-F238E27FC236}">
                <a16:creationId xmlns:a16="http://schemas.microsoft.com/office/drawing/2014/main" id="{36F65D81-FAD0-1986-217C-F9867D1300EE}"/>
              </a:ext>
            </a:extLst>
          </p:cNvPr>
          <p:cNvSpPr/>
          <p:nvPr/>
        </p:nvSpPr>
        <p:spPr>
          <a:xfrm>
            <a:off x="4378889" y="1388960"/>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Raw reads (FASTQ)</a:t>
            </a:r>
          </a:p>
        </p:txBody>
      </p:sp>
      <p:sp>
        <p:nvSpPr>
          <p:cNvPr id="3" name="Rounded Rectangle 2">
            <a:extLst>
              <a:ext uri="{FF2B5EF4-FFF2-40B4-BE49-F238E27FC236}">
                <a16:creationId xmlns:a16="http://schemas.microsoft.com/office/drawing/2014/main" id="{31B82311-C541-0082-E5B4-879EE4F98DAA}"/>
              </a:ext>
            </a:extLst>
          </p:cNvPr>
          <p:cNvSpPr/>
          <p:nvPr/>
        </p:nvSpPr>
        <p:spPr>
          <a:xfrm>
            <a:off x="4378889" y="2397887"/>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Quality control (QC)</a:t>
            </a:r>
          </a:p>
        </p:txBody>
      </p:sp>
      <p:sp>
        <p:nvSpPr>
          <p:cNvPr id="4" name="Rounded Rectangle 3">
            <a:extLst>
              <a:ext uri="{FF2B5EF4-FFF2-40B4-BE49-F238E27FC236}">
                <a16:creationId xmlns:a16="http://schemas.microsoft.com/office/drawing/2014/main" id="{CF642CE5-FAF6-125A-1B45-6EF06B47BF5C}"/>
              </a:ext>
            </a:extLst>
          </p:cNvPr>
          <p:cNvSpPr/>
          <p:nvPr/>
        </p:nvSpPr>
        <p:spPr>
          <a:xfrm>
            <a:off x="4378888" y="3417425"/>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Alignment/Assembly</a:t>
            </a:r>
          </a:p>
        </p:txBody>
      </p:sp>
      <p:sp>
        <p:nvSpPr>
          <p:cNvPr id="5" name="Rounded Rectangle 4">
            <a:extLst>
              <a:ext uri="{FF2B5EF4-FFF2-40B4-BE49-F238E27FC236}">
                <a16:creationId xmlns:a16="http://schemas.microsoft.com/office/drawing/2014/main" id="{7C5E9F9E-8BAB-B203-097B-99BFBE27075D}"/>
              </a:ext>
            </a:extLst>
          </p:cNvPr>
          <p:cNvSpPr/>
          <p:nvPr/>
        </p:nvSpPr>
        <p:spPr>
          <a:xfrm>
            <a:off x="4378888" y="4449502"/>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Assembly correction</a:t>
            </a:r>
          </a:p>
        </p:txBody>
      </p:sp>
      <p:sp>
        <p:nvSpPr>
          <p:cNvPr id="6" name="Rounded Rectangle 5">
            <a:extLst>
              <a:ext uri="{FF2B5EF4-FFF2-40B4-BE49-F238E27FC236}">
                <a16:creationId xmlns:a16="http://schemas.microsoft.com/office/drawing/2014/main" id="{0A57395E-6C70-963A-A5AC-8A827A978F10}"/>
              </a:ext>
            </a:extLst>
          </p:cNvPr>
          <p:cNvSpPr/>
          <p:nvPr/>
        </p:nvSpPr>
        <p:spPr>
          <a:xfrm>
            <a:off x="4378888" y="5420808"/>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Downstream Analyses</a:t>
            </a:r>
          </a:p>
        </p:txBody>
      </p:sp>
      <p:sp>
        <p:nvSpPr>
          <p:cNvPr id="7" name="Rounded Rectangle 6">
            <a:extLst>
              <a:ext uri="{FF2B5EF4-FFF2-40B4-BE49-F238E27FC236}">
                <a16:creationId xmlns:a16="http://schemas.microsoft.com/office/drawing/2014/main" id="{91DF465D-4A5B-F2B9-88F6-8B198B136354}"/>
              </a:ext>
            </a:extLst>
          </p:cNvPr>
          <p:cNvSpPr/>
          <p:nvPr/>
        </p:nvSpPr>
        <p:spPr>
          <a:xfrm>
            <a:off x="4378888" y="481315"/>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Fast5 (Squiggles)</a:t>
            </a:r>
          </a:p>
        </p:txBody>
      </p:sp>
      <p:sp>
        <p:nvSpPr>
          <p:cNvPr id="21" name="Bent Arrow 20">
            <a:extLst>
              <a:ext uri="{FF2B5EF4-FFF2-40B4-BE49-F238E27FC236}">
                <a16:creationId xmlns:a16="http://schemas.microsoft.com/office/drawing/2014/main" id="{D36D2F9A-6D55-81C5-6079-00D2CF22FC10}"/>
              </a:ext>
            </a:extLst>
          </p:cNvPr>
          <p:cNvSpPr/>
          <p:nvPr/>
        </p:nvSpPr>
        <p:spPr>
          <a:xfrm rot="10800000">
            <a:off x="8184376" y="81902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0" name="Bent Arrow 29">
            <a:extLst>
              <a:ext uri="{FF2B5EF4-FFF2-40B4-BE49-F238E27FC236}">
                <a16:creationId xmlns:a16="http://schemas.microsoft.com/office/drawing/2014/main" id="{29057C00-89BC-5B92-E841-72FB71E05FCE}"/>
              </a:ext>
            </a:extLst>
          </p:cNvPr>
          <p:cNvSpPr/>
          <p:nvPr/>
        </p:nvSpPr>
        <p:spPr>
          <a:xfrm rot="10800000">
            <a:off x="8173290" y="185327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1" name="Bent Arrow 30">
            <a:extLst>
              <a:ext uri="{FF2B5EF4-FFF2-40B4-BE49-F238E27FC236}">
                <a16:creationId xmlns:a16="http://schemas.microsoft.com/office/drawing/2014/main" id="{7942867A-75EA-D616-B8F4-5BB7EE3875A0}"/>
              </a:ext>
            </a:extLst>
          </p:cNvPr>
          <p:cNvSpPr/>
          <p:nvPr/>
        </p:nvSpPr>
        <p:spPr>
          <a:xfrm rot="10800000">
            <a:off x="8173289" y="288752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2" name="Bent Arrow 31">
            <a:extLst>
              <a:ext uri="{FF2B5EF4-FFF2-40B4-BE49-F238E27FC236}">
                <a16:creationId xmlns:a16="http://schemas.microsoft.com/office/drawing/2014/main" id="{0ADD89EB-AA4A-A864-4A29-D8CC6E44D907}"/>
              </a:ext>
            </a:extLst>
          </p:cNvPr>
          <p:cNvSpPr/>
          <p:nvPr/>
        </p:nvSpPr>
        <p:spPr>
          <a:xfrm rot="10800000">
            <a:off x="8173288" y="392177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3" name="Bent Arrow 32">
            <a:extLst>
              <a:ext uri="{FF2B5EF4-FFF2-40B4-BE49-F238E27FC236}">
                <a16:creationId xmlns:a16="http://schemas.microsoft.com/office/drawing/2014/main" id="{61898D7D-B5EC-E25B-C35C-67FC20B44A3F}"/>
              </a:ext>
            </a:extLst>
          </p:cNvPr>
          <p:cNvSpPr/>
          <p:nvPr/>
        </p:nvSpPr>
        <p:spPr>
          <a:xfrm rot="10800000">
            <a:off x="8173286" y="4956027"/>
            <a:ext cx="293467" cy="652024"/>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4" name="Rounded Rectangle 33">
            <a:extLst>
              <a:ext uri="{FF2B5EF4-FFF2-40B4-BE49-F238E27FC236}">
                <a16:creationId xmlns:a16="http://schemas.microsoft.com/office/drawing/2014/main" id="{9EC82708-F44F-A230-30B3-D993CED1A712}"/>
              </a:ext>
            </a:extLst>
          </p:cNvPr>
          <p:cNvSpPr/>
          <p:nvPr/>
        </p:nvSpPr>
        <p:spPr>
          <a:xfrm>
            <a:off x="8686597" y="818493"/>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Guppy</a:t>
            </a:r>
          </a:p>
        </p:txBody>
      </p:sp>
      <p:sp>
        <p:nvSpPr>
          <p:cNvPr id="35" name="Rounded Rectangle 34">
            <a:extLst>
              <a:ext uri="{FF2B5EF4-FFF2-40B4-BE49-F238E27FC236}">
                <a16:creationId xmlns:a16="http://schemas.microsoft.com/office/drawing/2014/main" id="{FB6944D0-257F-F6CC-9200-7921A2A822F4}"/>
              </a:ext>
            </a:extLst>
          </p:cNvPr>
          <p:cNvSpPr/>
          <p:nvPr/>
        </p:nvSpPr>
        <p:spPr>
          <a:xfrm>
            <a:off x="8686597" y="1857014"/>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FastQC/MultiQC</a:t>
            </a:r>
          </a:p>
        </p:txBody>
      </p:sp>
      <p:sp>
        <p:nvSpPr>
          <p:cNvPr id="36" name="Rounded Rectangle 35">
            <a:extLst>
              <a:ext uri="{FF2B5EF4-FFF2-40B4-BE49-F238E27FC236}">
                <a16:creationId xmlns:a16="http://schemas.microsoft.com/office/drawing/2014/main" id="{2B05AB58-C12A-E93C-AA2C-E4739AA24DEF}"/>
              </a:ext>
            </a:extLst>
          </p:cNvPr>
          <p:cNvSpPr/>
          <p:nvPr/>
        </p:nvSpPr>
        <p:spPr>
          <a:xfrm>
            <a:off x="8686597" y="2859000"/>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Minimap2/bwa/flye</a:t>
            </a:r>
          </a:p>
        </p:txBody>
      </p:sp>
      <p:sp>
        <p:nvSpPr>
          <p:cNvPr id="37" name="Rounded Rectangle 36">
            <a:extLst>
              <a:ext uri="{FF2B5EF4-FFF2-40B4-BE49-F238E27FC236}">
                <a16:creationId xmlns:a16="http://schemas.microsoft.com/office/drawing/2014/main" id="{FDC310C0-DD2D-33FE-F81D-5B0F48E23630}"/>
              </a:ext>
            </a:extLst>
          </p:cNvPr>
          <p:cNvSpPr/>
          <p:nvPr/>
        </p:nvSpPr>
        <p:spPr>
          <a:xfrm>
            <a:off x="8686598" y="3917506"/>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Medaka</a:t>
            </a:r>
          </a:p>
        </p:txBody>
      </p:sp>
      <p:sp>
        <p:nvSpPr>
          <p:cNvPr id="38" name="Rounded Rectangle 37">
            <a:extLst>
              <a:ext uri="{FF2B5EF4-FFF2-40B4-BE49-F238E27FC236}">
                <a16:creationId xmlns:a16="http://schemas.microsoft.com/office/drawing/2014/main" id="{9741BEAE-0B0B-5197-9DF5-23FDADB602FB}"/>
              </a:ext>
            </a:extLst>
          </p:cNvPr>
          <p:cNvSpPr/>
          <p:nvPr/>
        </p:nvSpPr>
        <p:spPr>
          <a:xfrm>
            <a:off x="346982" y="5301205"/>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Variant Calling: medaka, nanopolish, BCFTools</a:t>
            </a:r>
          </a:p>
        </p:txBody>
      </p:sp>
      <p:sp>
        <p:nvSpPr>
          <p:cNvPr id="39" name="Rounded Rectangle 38">
            <a:extLst>
              <a:ext uri="{FF2B5EF4-FFF2-40B4-BE49-F238E27FC236}">
                <a16:creationId xmlns:a16="http://schemas.microsoft.com/office/drawing/2014/main" id="{65AD7387-8576-E041-351F-C2417CD56100}"/>
              </a:ext>
            </a:extLst>
          </p:cNvPr>
          <p:cNvSpPr/>
          <p:nvPr/>
        </p:nvSpPr>
        <p:spPr>
          <a:xfrm>
            <a:off x="1089690" y="6073737"/>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Annotation: Promoxis</a:t>
            </a:r>
          </a:p>
        </p:txBody>
      </p:sp>
      <p:sp>
        <p:nvSpPr>
          <p:cNvPr id="40" name="Rounded Rectangle 39">
            <a:extLst>
              <a:ext uri="{FF2B5EF4-FFF2-40B4-BE49-F238E27FC236}">
                <a16:creationId xmlns:a16="http://schemas.microsoft.com/office/drawing/2014/main" id="{524F4CB3-7B2E-A820-0CD1-C395795BE78B}"/>
              </a:ext>
            </a:extLst>
          </p:cNvPr>
          <p:cNvSpPr/>
          <p:nvPr/>
        </p:nvSpPr>
        <p:spPr>
          <a:xfrm>
            <a:off x="6938549" y="6069558"/>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AMR: CARD, PATRIC, Mykrobe, TBProfiler</a:t>
            </a:r>
          </a:p>
        </p:txBody>
      </p:sp>
      <p:sp>
        <p:nvSpPr>
          <p:cNvPr id="41" name="Rounded Rectangle 40">
            <a:extLst>
              <a:ext uri="{FF2B5EF4-FFF2-40B4-BE49-F238E27FC236}">
                <a16:creationId xmlns:a16="http://schemas.microsoft.com/office/drawing/2014/main" id="{B7B73F68-AB9B-D9F9-0CAD-694F22989F45}"/>
              </a:ext>
            </a:extLst>
          </p:cNvPr>
          <p:cNvSpPr/>
          <p:nvPr/>
        </p:nvSpPr>
        <p:spPr>
          <a:xfrm>
            <a:off x="9082076" y="5235559"/>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Phylogenetics: BEAST, IQTREE, PhyML, FastTree</a:t>
            </a:r>
          </a:p>
        </p:txBody>
      </p:sp>
      <p:cxnSp>
        <p:nvCxnSpPr>
          <p:cNvPr id="43" name="Straight Arrow Connector 42">
            <a:extLst>
              <a:ext uri="{FF2B5EF4-FFF2-40B4-BE49-F238E27FC236}">
                <a16:creationId xmlns:a16="http://schemas.microsoft.com/office/drawing/2014/main" id="{9DC73AA8-CF35-05C8-BFDA-852485B91E5A}"/>
              </a:ext>
            </a:extLst>
          </p:cNvPr>
          <p:cNvCxnSpPr>
            <a:cxnSpLocks/>
          </p:cNvCxnSpPr>
          <p:nvPr/>
        </p:nvCxnSpPr>
        <p:spPr>
          <a:xfrm flipH="1">
            <a:off x="3275635" y="5584207"/>
            <a:ext cx="700679" cy="0"/>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B13838-331B-6FDD-3238-1FA6355161C3}"/>
              </a:ext>
            </a:extLst>
          </p:cNvPr>
          <p:cNvCxnSpPr>
            <a:cxnSpLocks/>
          </p:cNvCxnSpPr>
          <p:nvPr/>
        </p:nvCxnSpPr>
        <p:spPr>
          <a:xfrm flipH="1">
            <a:off x="3958542" y="6069558"/>
            <a:ext cx="420346" cy="348648"/>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147682F-2008-4198-B036-AE4A39BCA0F7}"/>
              </a:ext>
            </a:extLst>
          </p:cNvPr>
          <p:cNvCxnSpPr>
            <a:cxnSpLocks/>
          </p:cNvCxnSpPr>
          <p:nvPr/>
        </p:nvCxnSpPr>
        <p:spPr>
          <a:xfrm>
            <a:off x="6412295" y="6085557"/>
            <a:ext cx="416768" cy="332649"/>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56D761B-3B10-9A52-69D3-38C4F9C28820}"/>
              </a:ext>
            </a:extLst>
          </p:cNvPr>
          <p:cNvCxnSpPr>
            <a:cxnSpLocks/>
          </p:cNvCxnSpPr>
          <p:nvPr/>
        </p:nvCxnSpPr>
        <p:spPr>
          <a:xfrm flipV="1">
            <a:off x="8477843" y="5584207"/>
            <a:ext cx="515686" cy="65646"/>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0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 name="Group 1">
            <a:extLst>
              <a:ext uri="{FF2B5EF4-FFF2-40B4-BE49-F238E27FC236}">
                <a16:creationId xmlns:a16="http://schemas.microsoft.com/office/drawing/2014/main" id="{F73E2C10-8E52-908D-7446-79C0118C4B3D}"/>
              </a:ext>
            </a:extLst>
          </p:cNvPr>
          <p:cNvGrpSpPr/>
          <p:nvPr/>
        </p:nvGrpSpPr>
        <p:grpSpPr>
          <a:xfrm>
            <a:off x="82952" y="914647"/>
            <a:ext cx="12026096" cy="5833394"/>
            <a:chOff x="386898" y="270279"/>
            <a:chExt cx="11676148" cy="6474698"/>
          </a:xfrm>
        </p:grpSpPr>
        <p:sp>
          <p:nvSpPr>
            <p:cNvPr id="8" name="Hexagon 7">
              <a:extLst>
                <a:ext uri="{FF2B5EF4-FFF2-40B4-BE49-F238E27FC236}">
                  <a16:creationId xmlns:a16="http://schemas.microsoft.com/office/drawing/2014/main" id="{A7DDED29-A773-EFFA-A5B5-F39D7266E1C1}"/>
                </a:ext>
              </a:extLst>
            </p:cNvPr>
            <p:cNvSpPr/>
            <p:nvPr/>
          </p:nvSpPr>
          <p:spPr>
            <a:xfrm>
              <a:off x="478270" y="829816"/>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Basecalling </a:t>
              </a:r>
            </a:p>
            <a:p>
              <a:pPr algn="ctr"/>
              <a:r>
                <a:rPr lang="en-US" sz="1100" dirty="0">
                  <a:solidFill>
                    <a:schemeClr val="tx1"/>
                  </a:solidFill>
                  <a:latin typeface="Lucida Console" panose="020B0609040504020204" pitchFamily="49" charset="0"/>
                </a:rPr>
                <a:t>g</a:t>
              </a:r>
              <a:r>
                <a:rPr lang="en-KE" sz="1100" dirty="0">
                  <a:solidFill>
                    <a:schemeClr val="tx1"/>
                  </a:solidFill>
                  <a:latin typeface="Lucida Console" panose="020B0609040504020204" pitchFamily="49" charset="0"/>
                </a:rPr>
                <a:t>uppy</a:t>
              </a:r>
            </a:p>
            <a:p>
              <a:pPr algn="ctr"/>
              <a:r>
                <a:rPr lang="en-KE" sz="1100" dirty="0">
                  <a:solidFill>
                    <a:schemeClr val="tx1"/>
                  </a:solidFill>
                  <a:latin typeface="Lucida Console" panose="020B0609040504020204" pitchFamily="49" charset="0"/>
                </a:rPr>
                <a:t>_basecaller</a:t>
              </a:r>
            </a:p>
          </p:txBody>
        </p:sp>
        <p:sp>
          <p:nvSpPr>
            <p:cNvPr id="9" name="Hexagon 8">
              <a:extLst>
                <a:ext uri="{FF2B5EF4-FFF2-40B4-BE49-F238E27FC236}">
                  <a16:creationId xmlns:a16="http://schemas.microsoft.com/office/drawing/2014/main" id="{1AA59CD2-C0D8-4882-262A-006FF65BB088}"/>
                </a:ext>
              </a:extLst>
            </p:cNvPr>
            <p:cNvSpPr/>
            <p:nvPr/>
          </p:nvSpPr>
          <p:spPr>
            <a:xfrm>
              <a:off x="2548739" y="851447"/>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Demultiplex</a:t>
              </a:r>
            </a:p>
            <a:p>
              <a:pPr algn="ctr"/>
              <a:r>
                <a:rPr lang="en-US" sz="1100" dirty="0">
                  <a:solidFill>
                    <a:schemeClr val="tx1"/>
                  </a:solidFill>
                  <a:latin typeface="Lucida Console" panose="020B0609040504020204" pitchFamily="49" charset="0"/>
                </a:rPr>
                <a:t>g</a:t>
              </a:r>
              <a:r>
                <a:rPr lang="en-KE" sz="1100" dirty="0">
                  <a:solidFill>
                    <a:schemeClr val="tx1"/>
                  </a:solidFill>
                  <a:latin typeface="Lucida Console" panose="020B0609040504020204" pitchFamily="49" charset="0"/>
                </a:rPr>
                <a:t>uppy</a:t>
              </a:r>
            </a:p>
            <a:p>
              <a:pPr algn="ctr"/>
              <a:r>
                <a:rPr lang="en-KE" sz="1100" dirty="0">
                  <a:solidFill>
                    <a:schemeClr val="tx1"/>
                  </a:solidFill>
                  <a:latin typeface="Lucida Console" panose="020B0609040504020204" pitchFamily="49" charset="0"/>
                </a:rPr>
                <a:t>_barcoder</a:t>
              </a:r>
            </a:p>
          </p:txBody>
        </p:sp>
        <p:sp>
          <p:nvSpPr>
            <p:cNvPr id="10" name="Hexagon 9">
              <a:extLst>
                <a:ext uri="{FF2B5EF4-FFF2-40B4-BE49-F238E27FC236}">
                  <a16:creationId xmlns:a16="http://schemas.microsoft.com/office/drawing/2014/main" id="{A4DEFF76-EA0B-02FF-0F11-3BCDBD2027C7}"/>
                </a:ext>
              </a:extLst>
            </p:cNvPr>
            <p:cNvSpPr/>
            <p:nvPr/>
          </p:nvSpPr>
          <p:spPr>
            <a:xfrm>
              <a:off x="4619208" y="851447"/>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Size filter</a:t>
              </a:r>
            </a:p>
            <a:p>
              <a:pPr algn="ctr"/>
              <a:r>
                <a:rPr lang="en-US" sz="1100" dirty="0">
                  <a:solidFill>
                    <a:schemeClr val="tx1"/>
                  </a:solidFill>
                  <a:latin typeface="Lucida Console" panose="020B0609040504020204" pitchFamily="49" charset="0"/>
                </a:rPr>
                <a:t>artic</a:t>
              </a:r>
              <a:endParaRPr lang="en-KE" sz="1100" dirty="0">
                <a:solidFill>
                  <a:schemeClr val="tx1"/>
                </a:solidFill>
                <a:latin typeface="Lucida Console" panose="020B0609040504020204" pitchFamily="49" charset="0"/>
              </a:endParaRPr>
            </a:p>
            <a:p>
              <a:pPr algn="ctr"/>
              <a:r>
                <a:rPr lang="en-KE" sz="1100" dirty="0">
                  <a:solidFill>
                    <a:schemeClr val="tx1"/>
                  </a:solidFill>
                  <a:latin typeface="Lucida Console" panose="020B0609040504020204" pitchFamily="49" charset="0"/>
                </a:rPr>
                <a:t>_guppylex</a:t>
              </a:r>
            </a:p>
          </p:txBody>
        </p:sp>
        <p:sp>
          <p:nvSpPr>
            <p:cNvPr id="11" name="Rounded Rectangle 10">
              <a:extLst>
                <a:ext uri="{FF2B5EF4-FFF2-40B4-BE49-F238E27FC236}">
                  <a16:creationId xmlns:a16="http://schemas.microsoft.com/office/drawing/2014/main" id="{77FABB51-C2D0-ABFB-E1E1-A4FF58F79E9E}"/>
                </a:ext>
              </a:extLst>
            </p:cNvPr>
            <p:cNvSpPr/>
            <p:nvPr/>
          </p:nvSpPr>
          <p:spPr>
            <a:xfrm>
              <a:off x="386898" y="270279"/>
              <a:ext cx="5869978" cy="1977451"/>
            </a:xfrm>
            <a:prstGeom prst="roundRect">
              <a:avLst/>
            </a:prstGeom>
            <a:solidFill>
              <a:schemeClr val="accent1">
                <a:lumMod val="60000"/>
                <a:lumOff val="40000"/>
                <a:alpha val="30215"/>
              </a:schemeClr>
            </a:solidFill>
            <a:ln>
              <a:solidFill>
                <a:schemeClr val="bg2">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cxnSp>
          <p:nvCxnSpPr>
            <p:cNvPr id="20" name="Straight Arrow Connector 19">
              <a:extLst>
                <a:ext uri="{FF2B5EF4-FFF2-40B4-BE49-F238E27FC236}">
                  <a16:creationId xmlns:a16="http://schemas.microsoft.com/office/drawing/2014/main" id="{C62F123B-7AF3-C2CA-8E1B-F57830ADA3D7}"/>
                </a:ext>
              </a:extLst>
            </p:cNvPr>
            <p:cNvCxnSpPr>
              <a:cxnSpLocks/>
            </p:cNvCxnSpPr>
            <p:nvPr/>
          </p:nvCxnSpPr>
          <p:spPr>
            <a:xfrm>
              <a:off x="2060587" y="1355447"/>
              <a:ext cx="417835" cy="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E8E4A9E-5C49-4BB9-686B-77657957DDA0}"/>
                </a:ext>
              </a:extLst>
            </p:cNvPr>
            <p:cNvCxnSpPr>
              <a:cxnSpLocks/>
            </p:cNvCxnSpPr>
            <p:nvPr/>
          </p:nvCxnSpPr>
          <p:spPr>
            <a:xfrm>
              <a:off x="4131056" y="1355593"/>
              <a:ext cx="417835" cy="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09BBE6-AE4C-5AED-CC16-8EE7C0C2A0A1}"/>
                </a:ext>
              </a:extLst>
            </p:cNvPr>
            <p:cNvSpPr txBox="1"/>
            <p:nvPr/>
          </p:nvSpPr>
          <p:spPr>
            <a:xfrm>
              <a:off x="1553306" y="333913"/>
              <a:ext cx="3493477" cy="338554"/>
            </a:xfrm>
            <a:prstGeom prst="rect">
              <a:avLst/>
            </a:prstGeom>
            <a:noFill/>
          </p:spPr>
          <p:txBody>
            <a:bodyPr wrap="square" rtlCol="0">
              <a:spAutoFit/>
            </a:bodyPr>
            <a:lstStyle/>
            <a:p>
              <a:pPr algn="ctr"/>
              <a:r>
                <a:rPr lang="en-KE" sz="1600" b="1" dirty="0">
                  <a:latin typeface="Corbel" panose="020B0503020204020204" pitchFamily="34" charset="0"/>
                </a:rPr>
                <a:t>Basecalling and Preprocessing </a:t>
              </a:r>
            </a:p>
          </p:txBody>
        </p:sp>
        <p:sp>
          <p:nvSpPr>
            <p:cNvPr id="26" name="Hexagon 25">
              <a:extLst>
                <a:ext uri="{FF2B5EF4-FFF2-40B4-BE49-F238E27FC236}">
                  <a16:creationId xmlns:a16="http://schemas.microsoft.com/office/drawing/2014/main" id="{091FD42F-5551-D4B1-A73D-6A0A013DAE4F}"/>
                </a:ext>
              </a:extLst>
            </p:cNvPr>
            <p:cNvSpPr/>
            <p:nvPr/>
          </p:nvSpPr>
          <p:spPr>
            <a:xfrm>
              <a:off x="8856136" y="5407066"/>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Mask low-coverage </a:t>
              </a:r>
            </a:p>
            <a:p>
              <a:pPr algn="ctr"/>
              <a:r>
                <a:rPr lang="en-US" sz="1100" dirty="0" err="1">
                  <a:solidFill>
                    <a:schemeClr val="tx1"/>
                  </a:solidFill>
                  <a:latin typeface="Monaco" pitchFamily="2" charset="77"/>
                </a:rPr>
                <a:t>artic_make_depth_mask</a:t>
              </a:r>
              <a:endParaRPr lang="en-KE" sz="1100" dirty="0">
                <a:solidFill>
                  <a:schemeClr val="tx1"/>
                </a:solidFill>
                <a:latin typeface="Monaco" pitchFamily="2" charset="77"/>
              </a:endParaRPr>
            </a:p>
          </p:txBody>
        </p:sp>
        <p:sp>
          <p:nvSpPr>
            <p:cNvPr id="27" name="Rounded Rectangle 26">
              <a:extLst>
                <a:ext uri="{FF2B5EF4-FFF2-40B4-BE49-F238E27FC236}">
                  <a16:creationId xmlns:a16="http://schemas.microsoft.com/office/drawing/2014/main" id="{8FBE4E34-CF14-D8DA-0907-7C79B18C2038}"/>
                </a:ext>
              </a:extLst>
            </p:cNvPr>
            <p:cNvSpPr/>
            <p:nvPr/>
          </p:nvSpPr>
          <p:spPr>
            <a:xfrm>
              <a:off x="3129265" y="4940875"/>
              <a:ext cx="7338649" cy="1804102"/>
            </a:xfrm>
            <a:prstGeom prst="roundRect">
              <a:avLst/>
            </a:prstGeom>
            <a:solidFill>
              <a:schemeClr val="accent2">
                <a:lumMod val="40000"/>
                <a:lumOff val="60000"/>
                <a:alpha val="30215"/>
              </a:schemeClr>
            </a:solidFill>
            <a:ln>
              <a:solidFill>
                <a:schemeClr val="bg2">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28" name="TextBox 27">
              <a:extLst>
                <a:ext uri="{FF2B5EF4-FFF2-40B4-BE49-F238E27FC236}">
                  <a16:creationId xmlns:a16="http://schemas.microsoft.com/office/drawing/2014/main" id="{883AEBE0-7126-0291-FECA-20671D3B2A31}"/>
                </a:ext>
              </a:extLst>
            </p:cNvPr>
            <p:cNvSpPr txBox="1"/>
            <p:nvPr/>
          </p:nvSpPr>
          <p:spPr>
            <a:xfrm>
              <a:off x="4890406" y="4953495"/>
              <a:ext cx="3493477" cy="303102"/>
            </a:xfrm>
            <a:prstGeom prst="rect">
              <a:avLst/>
            </a:prstGeom>
            <a:noFill/>
          </p:spPr>
          <p:txBody>
            <a:bodyPr wrap="square" rtlCol="0">
              <a:spAutoFit/>
            </a:bodyPr>
            <a:lstStyle/>
            <a:p>
              <a:pPr algn="ctr"/>
              <a:r>
                <a:rPr lang="en-KE" sz="1600" b="1" dirty="0">
                  <a:latin typeface="Corbel" panose="020B0503020204020204" pitchFamily="34" charset="0"/>
                </a:rPr>
                <a:t>Consensus FASTA</a:t>
              </a:r>
            </a:p>
          </p:txBody>
        </p:sp>
        <p:sp>
          <p:nvSpPr>
            <p:cNvPr id="29" name="Hexagon 28">
              <a:extLst>
                <a:ext uri="{FF2B5EF4-FFF2-40B4-BE49-F238E27FC236}">
                  <a16:creationId xmlns:a16="http://schemas.microsoft.com/office/drawing/2014/main" id="{1BADA4AD-BE49-10F0-4780-1075B96FB170}"/>
                </a:ext>
              </a:extLst>
            </p:cNvPr>
            <p:cNvSpPr/>
            <p:nvPr/>
          </p:nvSpPr>
          <p:spPr>
            <a:xfrm>
              <a:off x="6968717" y="5393899"/>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Create preconsensus</a:t>
              </a:r>
            </a:p>
            <a:p>
              <a:pPr algn="ctr"/>
              <a:r>
                <a:rPr lang="en-US" sz="1100" dirty="0" err="1">
                  <a:solidFill>
                    <a:schemeClr val="tx1"/>
                  </a:solidFill>
                  <a:latin typeface="Monaco" pitchFamily="2" charset="77"/>
                </a:rPr>
                <a:t>artic_mask</a:t>
              </a:r>
              <a:endParaRPr lang="en-KE" sz="1100" dirty="0">
                <a:solidFill>
                  <a:schemeClr val="tx1"/>
                </a:solidFill>
                <a:latin typeface="Monaco" pitchFamily="2" charset="77"/>
              </a:endParaRPr>
            </a:p>
          </p:txBody>
        </p:sp>
        <p:sp>
          <p:nvSpPr>
            <p:cNvPr id="42" name="Hexagon 41">
              <a:extLst>
                <a:ext uri="{FF2B5EF4-FFF2-40B4-BE49-F238E27FC236}">
                  <a16:creationId xmlns:a16="http://schemas.microsoft.com/office/drawing/2014/main" id="{AAE873BA-4886-605F-405C-B327AEE21B3C}"/>
                </a:ext>
              </a:extLst>
            </p:cNvPr>
            <p:cNvSpPr/>
            <p:nvPr/>
          </p:nvSpPr>
          <p:spPr>
            <a:xfrm>
              <a:off x="5081298" y="5411974"/>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Consensus FASTA </a:t>
              </a:r>
              <a:r>
                <a:rPr lang="en-US" sz="1100" dirty="0" err="1">
                  <a:solidFill>
                    <a:schemeClr val="tx1"/>
                  </a:solidFill>
                  <a:latin typeface="Monaco" pitchFamily="2" charset="77"/>
                </a:rPr>
                <a:t>bcftools</a:t>
              </a:r>
              <a:r>
                <a:rPr lang="en-US" sz="1100" dirty="0">
                  <a:solidFill>
                    <a:schemeClr val="tx1"/>
                  </a:solidFill>
                  <a:latin typeface="Monaco" pitchFamily="2" charset="77"/>
                </a:rPr>
                <a:t> consensus</a:t>
              </a:r>
              <a:endParaRPr lang="en-KE" sz="1100" dirty="0">
                <a:solidFill>
                  <a:schemeClr val="tx1"/>
                </a:solidFill>
                <a:latin typeface="Monaco" pitchFamily="2" charset="77"/>
              </a:endParaRPr>
            </a:p>
          </p:txBody>
        </p:sp>
        <p:sp>
          <p:nvSpPr>
            <p:cNvPr id="45" name="Hexagon 44">
              <a:extLst>
                <a:ext uri="{FF2B5EF4-FFF2-40B4-BE49-F238E27FC236}">
                  <a16:creationId xmlns:a16="http://schemas.microsoft.com/office/drawing/2014/main" id="{80704B2E-70BE-234F-14CB-22F1AB83678F}"/>
                </a:ext>
              </a:extLst>
            </p:cNvPr>
            <p:cNvSpPr/>
            <p:nvPr/>
          </p:nvSpPr>
          <p:spPr>
            <a:xfrm>
              <a:off x="3193879" y="5411974"/>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Plots</a:t>
              </a:r>
              <a:endParaRPr lang="en-KE" sz="1100" dirty="0">
                <a:solidFill>
                  <a:schemeClr val="tx1"/>
                </a:solidFill>
                <a:latin typeface="Monaco" pitchFamily="2" charset="77"/>
              </a:endParaRPr>
            </a:p>
          </p:txBody>
        </p:sp>
        <p:cxnSp>
          <p:nvCxnSpPr>
            <p:cNvPr id="46" name="Straight Arrow Connector 45">
              <a:extLst>
                <a:ext uri="{FF2B5EF4-FFF2-40B4-BE49-F238E27FC236}">
                  <a16:creationId xmlns:a16="http://schemas.microsoft.com/office/drawing/2014/main" id="{336FEAA2-08C2-FC02-9582-12B5445482A8}"/>
                </a:ext>
              </a:extLst>
            </p:cNvPr>
            <p:cNvCxnSpPr>
              <a:cxnSpLocks/>
            </p:cNvCxnSpPr>
            <p:nvPr/>
          </p:nvCxnSpPr>
          <p:spPr>
            <a:xfrm flipH="1">
              <a:off x="4746406" y="5869726"/>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24DD794-D6E7-00A8-C795-03B8CF2203DC}"/>
                </a:ext>
              </a:extLst>
            </p:cNvPr>
            <p:cNvCxnSpPr>
              <a:cxnSpLocks/>
            </p:cNvCxnSpPr>
            <p:nvPr/>
          </p:nvCxnSpPr>
          <p:spPr>
            <a:xfrm flipH="1">
              <a:off x="6627958" y="5846089"/>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703DA44-9AA5-8508-B139-396DF8E504B4}"/>
                </a:ext>
              </a:extLst>
            </p:cNvPr>
            <p:cNvCxnSpPr>
              <a:cxnSpLocks/>
            </p:cNvCxnSpPr>
            <p:nvPr/>
          </p:nvCxnSpPr>
          <p:spPr>
            <a:xfrm flipH="1">
              <a:off x="8515377" y="5863197"/>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ounded Rectangle 51">
              <a:extLst>
                <a:ext uri="{FF2B5EF4-FFF2-40B4-BE49-F238E27FC236}">
                  <a16:creationId xmlns:a16="http://schemas.microsoft.com/office/drawing/2014/main" id="{861364A9-9EBC-A53E-398F-705F85D59959}"/>
                </a:ext>
              </a:extLst>
            </p:cNvPr>
            <p:cNvSpPr/>
            <p:nvPr/>
          </p:nvSpPr>
          <p:spPr>
            <a:xfrm>
              <a:off x="826026" y="2367992"/>
              <a:ext cx="4595447" cy="2290145"/>
            </a:xfrm>
            <a:prstGeom prst="roundRect">
              <a:avLst/>
            </a:prstGeom>
            <a:solidFill>
              <a:schemeClr val="accent6">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53" name="Hexagon 52">
              <a:extLst>
                <a:ext uri="{FF2B5EF4-FFF2-40B4-BE49-F238E27FC236}">
                  <a16:creationId xmlns:a16="http://schemas.microsoft.com/office/drawing/2014/main" id="{8D1E2FB5-635E-93A1-AA71-47692BDBC03B}"/>
                </a:ext>
              </a:extLst>
            </p:cNvPr>
            <p:cNvSpPr/>
            <p:nvPr/>
          </p:nvSpPr>
          <p:spPr>
            <a:xfrm>
              <a:off x="876091" y="2967518"/>
              <a:ext cx="1944547" cy="1092548"/>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Alignment </a:t>
              </a:r>
            </a:p>
            <a:p>
              <a:pPr algn="ctr"/>
              <a:r>
                <a:rPr lang="en-US" sz="1100" dirty="0">
                  <a:solidFill>
                    <a:schemeClr val="tx1"/>
                  </a:solidFill>
                  <a:latin typeface="Lucida Console" panose="020B0609040504020204" pitchFamily="49" charset="0"/>
                </a:rPr>
                <a:t>minimap2/bwa-mem</a:t>
              </a:r>
            </a:p>
            <a:p>
              <a:pPr algn="ctr"/>
              <a:r>
                <a:rPr lang="en-US" sz="1100" b="0" dirty="0">
                  <a:solidFill>
                    <a:schemeClr val="tx1"/>
                  </a:solidFill>
                  <a:effectLst/>
                  <a:latin typeface="Lucida Console" panose="020B0609040504020204" pitchFamily="49" charset="0"/>
                </a:rPr>
                <a:t>-ax map-</a:t>
              </a:r>
              <a:r>
                <a:rPr lang="en-US" sz="1100" b="0" dirty="0" err="1">
                  <a:solidFill>
                    <a:schemeClr val="tx1"/>
                  </a:solidFill>
                  <a:effectLst/>
                  <a:latin typeface="Lucida Console" panose="020B0609040504020204" pitchFamily="49" charset="0"/>
                </a:rPr>
                <a:t>ont</a:t>
              </a:r>
              <a:endParaRPr lang="en-US" sz="1100" b="0" dirty="0">
                <a:solidFill>
                  <a:schemeClr val="tx1"/>
                </a:solidFill>
                <a:effectLst/>
                <a:latin typeface="Lucida Console" panose="020B0609040504020204" pitchFamily="49" charset="0"/>
              </a:endParaRPr>
            </a:p>
            <a:p>
              <a:pPr algn="ctr"/>
              <a:r>
                <a:rPr lang="en-US" sz="1100" dirty="0">
                  <a:solidFill>
                    <a:schemeClr val="tx1"/>
                  </a:solidFill>
                  <a:latin typeface="Lucida Console" panose="020B0609040504020204" pitchFamily="49" charset="0"/>
                </a:rPr>
                <a:t>-x ont2d</a:t>
              </a:r>
              <a:endParaRPr lang="en-US" sz="1100" b="0" dirty="0">
                <a:solidFill>
                  <a:schemeClr val="tx1"/>
                </a:solidFill>
                <a:effectLst/>
                <a:latin typeface="Lucida Console" panose="020B0609040504020204" pitchFamily="49" charset="0"/>
              </a:endParaRPr>
            </a:p>
          </p:txBody>
        </p:sp>
        <p:sp>
          <p:nvSpPr>
            <p:cNvPr id="54" name="Hexagon 53">
              <a:extLst>
                <a:ext uri="{FF2B5EF4-FFF2-40B4-BE49-F238E27FC236}">
                  <a16:creationId xmlns:a16="http://schemas.microsoft.com/office/drawing/2014/main" id="{06B86911-AEAD-8D79-DA5F-8F85A4CB62B0}"/>
                </a:ext>
              </a:extLst>
            </p:cNvPr>
            <p:cNvSpPr/>
            <p:nvPr/>
          </p:nvSpPr>
          <p:spPr>
            <a:xfrm>
              <a:off x="3466704" y="2985697"/>
              <a:ext cx="1944000" cy="1092548"/>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Filter Alignment </a:t>
              </a:r>
            </a:p>
            <a:p>
              <a:pPr algn="ctr"/>
              <a:r>
                <a:rPr lang="en-US" sz="1100" dirty="0" err="1">
                  <a:solidFill>
                    <a:schemeClr val="tx1"/>
                  </a:solidFill>
                  <a:latin typeface="Lucida Console" panose="020B0609040504020204" pitchFamily="49" charset="0"/>
                </a:rPr>
                <a:t>align_trim</a:t>
              </a:r>
              <a:endParaRPr lang="en-US" sz="1100" dirty="0">
                <a:solidFill>
                  <a:schemeClr val="tx1"/>
                </a:solidFill>
                <a:latin typeface="Lucida Console" panose="020B0609040504020204" pitchFamily="49" charset="0"/>
              </a:endParaRPr>
            </a:p>
            <a:p>
              <a:pPr algn="ctr"/>
              <a:r>
                <a:rPr lang="en-US" sz="1100" b="0" dirty="0" err="1">
                  <a:solidFill>
                    <a:schemeClr val="tx1"/>
                  </a:solidFill>
                  <a:effectLst/>
                  <a:latin typeface="Lucida Console" panose="020B0609040504020204" pitchFamily="49" charset="0"/>
                </a:rPr>
                <a:t>Normali</a:t>
              </a:r>
              <a:r>
                <a:rPr lang="en-US" sz="1100" dirty="0" err="1">
                  <a:solidFill>
                    <a:schemeClr val="tx1"/>
                  </a:solidFill>
                  <a:latin typeface="Lucida Console" panose="020B0609040504020204" pitchFamily="49" charset="0"/>
                </a:rPr>
                <a:t>se</a:t>
              </a:r>
              <a:r>
                <a:rPr lang="en-US" sz="1100" dirty="0">
                  <a:solidFill>
                    <a:schemeClr val="tx1"/>
                  </a:solidFill>
                  <a:latin typeface="Lucida Console" panose="020B0609040504020204" pitchFamily="49" charset="0"/>
                </a:rPr>
                <a:t>=200x</a:t>
              </a:r>
            </a:p>
            <a:p>
              <a:pPr algn="ctr"/>
              <a:r>
                <a:rPr lang="en-US" sz="1100" b="0" dirty="0">
                  <a:solidFill>
                    <a:schemeClr val="tx1"/>
                  </a:solidFill>
                  <a:effectLst/>
                  <a:latin typeface="Lucida Console" panose="020B0609040504020204" pitchFamily="49" charset="0"/>
                </a:rPr>
                <a:t>Remove incorrect primer pairs</a:t>
              </a:r>
            </a:p>
          </p:txBody>
        </p:sp>
        <p:cxnSp>
          <p:nvCxnSpPr>
            <p:cNvPr id="55" name="Straight Arrow Connector 54">
              <a:extLst>
                <a:ext uri="{FF2B5EF4-FFF2-40B4-BE49-F238E27FC236}">
                  <a16:creationId xmlns:a16="http://schemas.microsoft.com/office/drawing/2014/main" id="{BAEE35EC-ED01-D0D5-CE0E-264F7BDE946A}"/>
                </a:ext>
              </a:extLst>
            </p:cNvPr>
            <p:cNvCxnSpPr>
              <a:cxnSpLocks/>
            </p:cNvCxnSpPr>
            <p:nvPr/>
          </p:nvCxnSpPr>
          <p:spPr>
            <a:xfrm>
              <a:off x="2880650" y="3513792"/>
              <a:ext cx="417835" cy="2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B14D041C-9D2A-49C3-0ADC-4B94A7845EBF}"/>
                </a:ext>
              </a:extLst>
            </p:cNvPr>
            <p:cNvSpPr txBox="1"/>
            <p:nvPr/>
          </p:nvSpPr>
          <p:spPr>
            <a:xfrm>
              <a:off x="1342827" y="2485931"/>
              <a:ext cx="3493477" cy="366951"/>
            </a:xfrm>
            <a:prstGeom prst="rect">
              <a:avLst/>
            </a:prstGeom>
            <a:noFill/>
          </p:spPr>
          <p:txBody>
            <a:bodyPr wrap="square" rtlCol="0">
              <a:spAutoFit/>
            </a:bodyPr>
            <a:lstStyle/>
            <a:p>
              <a:pPr algn="ctr"/>
              <a:r>
                <a:rPr lang="en-KE" sz="1600" b="1" dirty="0">
                  <a:latin typeface="Corbel" panose="020B0503020204020204" pitchFamily="34" charset="0"/>
                </a:rPr>
                <a:t>Alignment</a:t>
              </a:r>
            </a:p>
          </p:txBody>
        </p:sp>
        <p:sp>
          <p:nvSpPr>
            <p:cNvPr id="58" name="Rounded Rectangle 57">
              <a:extLst>
                <a:ext uri="{FF2B5EF4-FFF2-40B4-BE49-F238E27FC236}">
                  <a16:creationId xmlns:a16="http://schemas.microsoft.com/office/drawing/2014/main" id="{CCAB6534-B018-9E6E-4DAF-0A44B2BEECD9}"/>
                </a:ext>
              </a:extLst>
            </p:cNvPr>
            <p:cNvSpPr/>
            <p:nvPr/>
          </p:nvSpPr>
          <p:spPr>
            <a:xfrm>
              <a:off x="5908208" y="2368720"/>
              <a:ext cx="5193537" cy="2290144"/>
            </a:xfrm>
            <a:prstGeom prst="roundRect">
              <a:avLst/>
            </a:prstGeom>
            <a:solidFill>
              <a:schemeClr val="accent3">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59" name="Hexagon 58">
              <a:extLst>
                <a:ext uri="{FF2B5EF4-FFF2-40B4-BE49-F238E27FC236}">
                  <a16:creationId xmlns:a16="http://schemas.microsoft.com/office/drawing/2014/main" id="{FB866D6A-8CF0-61B4-9B37-4810D0EFDD8A}"/>
                </a:ext>
              </a:extLst>
            </p:cNvPr>
            <p:cNvSpPr/>
            <p:nvPr/>
          </p:nvSpPr>
          <p:spPr>
            <a:xfrm>
              <a:off x="6006739" y="3557976"/>
              <a:ext cx="1437186" cy="763752"/>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Variant call</a:t>
              </a:r>
            </a:p>
            <a:p>
              <a:pPr algn="ctr"/>
              <a:r>
                <a:rPr lang="en-US" sz="1100" b="1" dirty="0">
                  <a:solidFill>
                    <a:schemeClr val="tx1"/>
                  </a:solidFill>
                  <a:latin typeface="Corbel" panose="020B0503020204020204" pitchFamily="34" charset="0"/>
                </a:rPr>
                <a:t>P</a:t>
              </a:r>
              <a:r>
                <a:rPr lang="en-KE" sz="1100" b="1" dirty="0">
                  <a:solidFill>
                    <a:schemeClr val="tx1"/>
                  </a:solidFill>
                  <a:latin typeface="Corbel" panose="020B0503020204020204" pitchFamily="34" charset="0"/>
                </a:rPr>
                <a:t>rimer set 2</a:t>
              </a:r>
            </a:p>
            <a:p>
              <a:pPr algn="ctr"/>
              <a:r>
                <a:rPr lang="en-US" sz="1100" dirty="0">
                  <a:solidFill>
                    <a:schemeClr val="tx1"/>
                  </a:solidFill>
                  <a:latin typeface="Lucida Console" panose="020B0609040504020204" pitchFamily="49" charset="0"/>
                </a:rPr>
                <a:t>medaka variant</a:t>
              </a:r>
              <a:endParaRPr lang="en-KE" sz="1100" b="1" dirty="0">
                <a:solidFill>
                  <a:schemeClr val="tx1"/>
                </a:solidFill>
                <a:latin typeface="Corbel" panose="020B0503020204020204" pitchFamily="34" charset="0"/>
              </a:endParaRPr>
            </a:p>
          </p:txBody>
        </p:sp>
        <p:sp>
          <p:nvSpPr>
            <p:cNvPr id="60" name="Hexagon 59">
              <a:extLst>
                <a:ext uri="{FF2B5EF4-FFF2-40B4-BE49-F238E27FC236}">
                  <a16:creationId xmlns:a16="http://schemas.microsoft.com/office/drawing/2014/main" id="{FA7CE0B9-20D2-E054-92CC-2E8582F838A7}"/>
                </a:ext>
              </a:extLst>
            </p:cNvPr>
            <p:cNvSpPr/>
            <p:nvPr/>
          </p:nvSpPr>
          <p:spPr>
            <a:xfrm>
              <a:off x="6006739" y="2750041"/>
              <a:ext cx="1429516" cy="763752"/>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Variant call</a:t>
              </a:r>
            </a:p>
            <a:p>
              <a:pPr algn="ctr"/>
              <a:r>
                <a:rPr lang="en-US" sz="1100" b="1" dirty="0">
                  <a:solidFill>
                    <a:schemeClr val="tx1"/>
                  </a:solidFill>
                  <a:latin typeface="Corbel" panose="020B0503020204020204" pitchFamily="34" charset="0"/>
                </a:rPr>
                <a:t>P</a:t>
              </a:r>
              <a:r>
                <a:rPr lang="en-KE" sz="1100" b="1" dirty="0">
                  <a:solidFill>
                    <a:schemeClr val="tx1"/>
                  </a:solidFill>
                  <a:latin typeface="Corbel" panose="020B0503020204020204" pitchFamily="34" charset="0"/>
                </a:rPr>
                <a:t>rimer set 1</a:t>
              </a:r>
            </a:p>
            <a:p>
              <a:pPr algn="ctr"/>
              <a:r>
                <a:rPr lang="en-US" sz="1100" dirty="0">
                  <a:solidFill>
                    <a:schemeClr val="tx1"/>
                  </a:solidFill>
                  <a:latin typeface="Lucida Console" panose="020B0609040504020204" pitchFamily="49" charset="0"/>
                </a:rPr>
                <a:t>medaka variant</a:t>
              </a:r>
            </a:p>
          </p:txBody>
        </p:sp>
        <p:sp>
          <p:nvSpPr>
            <p:cNvPr id="61" name="Hexagon 60">
              <a:extLst>
                <a:ext uri="{FF2B5EF4-FFF2-40B4-BE49-F238E27FC236}">
                  <a16:creationId xmlns:a16="http://schemas.microsoft.com/office/drawing/2014/main" id="{A5F41094-074C-E97C-4EE7-4FB4166C2616}"/>
                </a:ext>
              </a:extLst>
            </p:cNvPr>
            <p:cNvSpPr/>
            <p:nvPr/>
          </p:nvSpPr>
          <p:spPr>
            <a:xfrm>
              <a:off x="7933771" y="3180870"/>
              <a:ext cx="1497527" cy="705793"/>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Merge VCFs</a:t>
              </a:r>
            </a:p>
            <a:p>
              <a:pPr algn="ctr"/>
              <a:r>
                <a:rPr lang="en-US" sz="1100" dirty="0" err="1">
                  <a:solidFill>
                    <a:schemeClr val="tx1"/>
                  </a:solidFill>
                  <a:latin typeface="Lucida Console" panose="020B0609040504020204" pitchFamily="49" charset="0"/>
                </a:rPr>
                <a:t>artic_vcf</a:t>
              </a:r>
              <a:r>
                <a:rPr lang="en-US" sz="1100" dirty="0">
                  <a:solidFill>
                    <a:schemeClr val="tx1"/>
                  </a:solidFill>
                  <a:latin typeface="Lucida Console" panose="020B0609040504020204" pitchFamily="49" charset="0"/>
                </a:rPr>
                <a:t>_</a:t>
              </a:r>
            </a:p>
            <a:p>
              <a:pPr algn="ctr"/>
              <a:r>
                <a:rPr lang="en-US" sz="1100" dirty="0">
                  <a:solidFill>
                    <a:schemeClr val="tx1"/>
                  </a:solidFill>
                  <a:latin typeface="Lucida Console" panose="020B0609040504020204" pitchFamily="49" charset="0"/>
                </a:rPr>
                <a:t>merge</a:t>
              </a:r>
            </a:p>
          </p:txBody>
        </p:sp>
        <p:sp>
          <p:nvSpPr>
            <p:cNvPr id="62" name="Hexagon 61">
              <a:extLst>
                <a:ext uri="{FF2B5EF4-FFF2-40B4-BE49-F238E27FC236}">
                  <a16:creationId xmlns:a16="http://schemas.microsoft.com/office/drawing/2014/main" id="{2EB4C8F5-D89B-55E0-54F7-91E354F7BB68}"/>
                </a:ext>
              </a:extLst>
            </p:cNvPr>
            <p:cNvSpPr/>
            <p:nvPr/>
          </p:nvSpPr>
          <p:spPr>
            <a:xfrm>
              <a:off x="9511775" y="3160896"/>
              <a:ext cx="1497527" cy="705793"/>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Filter variants</a:t>
              </a:r>
            </a:p>
            <a:p>
              <a:pPr algn="ctr"/>
              <a:r>
                <a:rPr lang="en-US" sz="1100" dirty="0" err="1">
                  <a:solidFill>
                    <a:schemeClr val="tx1"/>
                  </a:solidFill>
                  <a:latin typeface="Lucida Console" panose="020B0609040504020204" pitchFamily="49" charset="0"/>
                </a:rPr>
                <a:t>artic_vcf</a:t>
              </a:r>
              <a:r>
                <a:rPr lang="en-US" sz="1100" dirty="0">
                  <a:solidFill>
                    <a:schemeClr val="tx1"/>
                  </a:solidFill>
                  <a:latin typeface="Lucida Console" panose="020B0609040504020204" pitchFamily="49" charset="0"/>
                </a:rPr>
                <a:t>_</a:t>
              </a:r>
            </a:p>
            <a:p>
              <a:pPr algn="ctr"/>
              <a:r>
                <a:rPr lang="en-US" sz="1100" dirty="0">
                  <a:solidFill>
                    <a:schemeClr val="tx1"/>
                  </a:solidFill>
                  <a:latin typeface="Lucida Console" panose="020B0609040504020204" pitchFamily="49" charset="0"/>
                </a:rPr>
                <a:t>filter</a:t>
              </a:r>
            </a:p>
          </p:txBody>
        </p:sp>
        <p:sp>
          <p:nvSpPr>
            <p:cNvPr id="63" name="TextBox 62">
              <a:extLst>
                <a:ext uri="{FF2B5EF4-FFF2-40B4-BE49-F238E27FC236}">
                  <a16:creationId xmlns:a16="http://schemas.microsoft.com/office/drawing/2014/main" id="{DEF05633-156E-017C-E0E2-838FCCF18FC5}"/>
                </a:ext>
              </a:extLst>
            </p:cNvPr>
            <p:cNvSpPr txBox="1"/>
            <p:nvPr/>
          </p:nvSpPr>
          <p:spPr>
            <a:xfrm>
              <a:off x="6627500" y="2430328"/>
              <a:ext cx="3633038" cy="237053"/>
            </a:xfrm>
            <a:prstGeom prst="rect">
              <a:avLst/>
            </a:prstGeom>
            <a:noFill/>
          </p:spPr>
          <p:txBody>
            <a:bodyPr wrap="square" rtlCol="0">
              <a:spAutoFit/>
            </a:bodyPr>
            <a:lstStyle/>
            <a:p>
              <a:pPr algn="ctr"/>
              <a:r>
                <a:rPr lang="en-KE" sz="1600" b="1" dirty="0">
                  <a:latin typeface="Corbel" panose="020B0503020204020204" pitchFamily="34" charset="0"/>
                </a:rPr>
                <a:t>Variant calling</a:t>
              </a:r>
            </a:p>
          </p:txBody>
        </p:sp>
        <p:cxnSp>
          <p:nvCxnSpPr>
            <p:cNvPr id="262" name="Straight Arrow Connector 261">
              <a:extLst>
                <a:ext uri="{FF2B5EF4-FFF2-40B4-BE49-F238E27FC236}">
                  <a16:creationId xmlns:a16="http://schemas.microsoft.com/office/drawing/2014/main" id="{68C39EB8-D3D2-3A39-0E57-093DCF444A6C}"/>
                </a:ext>
              </a:extLst>
            </p:cNvPr>
            <p:cNvCxnSpPr>
              <a:cxnSpLocks/>
            </p:cNvCxnSpPr>
            <p:nvPr/>
          </p:nvCxnSpPr>
          <p:spPr>
            <a:xfrm>
              <a:off x="3129265" y="2247730"/>
              <a:ext cx="0" cy="18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0A594590-7D2F-77B8-7F94-50626BC8A946}"/>
                </a:ext>
              </a:extLst>
            </p:cNvPr>
            <p:cNvCxnSpPr>
              <a:cxnSpLocks/>
            </p:cNvCxnSpPr>
            <p:nvPr/>
          </p:nvCxnSpPr>
          <p:spPr>
            <a:xfrm>
              <a:off x="5503731" y="3513792"/>
              <a:ext cx="324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6" name="Elbow Connector 265">
              <a:extLst>
                <a:ext uri="{FF2B5EF4-FFF2-40B4-BE49-F238E27FC236}">
                  <a16:creationId xmlns:a16="http://schemas.microsoft.com/office/drawing/2014/main" id="{4BE75DD5-E8AA-DB28-504A-CD7B3F89112E}"/>
                </a:ext>
              </a:extLst>
            </p:cNvPr>
            <p:cNvCxnSpPr>
              <a:cxnSpLocks/>
            </p:cNvCxnSpPr>
            <p:nvPr/>
          </p:nvCxnSpPr>
          <p:spPr>
            <a:xfrm flipH="1">
              <a:off x="10485244" y="3395180"/>
              <a:ext cx="633831" cy="2448000"/>
            </a:xfrm>
            <a:prstGeom prst="bentConnector4">
              <a:avLst>
                <a:gd name="adj1" fmla="val -36066"/>
                <a:gd name="adj2" fmla="val 100098"/>
              </a:avLst>
            </a:prstGeom>
            <a:ln>
              <a:tailEnd type="triangle"/>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3A343301-5199-5168-C735-84C081080752}"/>
                </a:ext>
              </a:extLst>
            </p:cNvPr>
            <p:cNvCxnSpPr>
              <a:cxnSpLocks/>
            </p:cNvCxnSpPr>
            <p:nvPr/>
          </p:nvCxnSpPr>
          <p:spPr>
            <a:xfrm>
              <a:off x="7520948" y="3184558"/>
              <a:ext cx="321264" cy="30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1" name="Straight Arrow Connector 270">
              <a:extLst>
                <a:ext uri="{FF2B5EF4-FFF2-40B4-BE49-F238E27FC236}">
                  <a16:creationId xmlns:a16="http://schemas.microsoft.com/office/drawing/2014/main" id="{3C255626-5689-3C60-4976-D79EFC669DC6}"/>
                </a:ext>
              </a:extLst>
            </p:cNvPr>
            <p:cNvCxnSpPr>
              <a:cxnSpLocks/>
            </p:cNvCxnSpPr>
            <p:nvPr/>
          </p:nvCxnSpPr>
          <p:spPr>
            <a:xfrm flipV="1">
              <a:off x="7524402" y="3618679"/>
              <a:ext cx="328892" cy="267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4" name="Rounded Rectangle 273">
              <a:extLst>
                <a:ext uri="{FF2B5EF4-FFF2-40B4-BE49-F238E27FC236}">
                  <a16:creationId xmlns:a16="http://schemas.microsoft.com/office/drawing/2014/main" id="{E3A8E8AD-C033-1304-D48A-0CA069240BF9}"/>
                </a:ext>
              </a:extLst>
            </p:cNvPr>
            <p:cNvSpPr/>
            <p:nvPr/>
          </p:nvSpPr>
          <p:spPr>
            <a:xfrm>
              <a:off x="8994310" y="291186"/>
              <a:ext cx="2274205" cy="1587048"/>
            </a:xfrm>
            <a:prstGeom prst="roundRect">
              <a:avLst/>
            </a:prstGeom>
            <a:solidFill>
              <a:schemeClr val="accent3">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400" b="1" dirty="0">
                  <a:solidFill>
                    <a:schemeClr val="tx1"/>
                  </a:solidFill>
                  <a:latin typeface="Corbel" panose="020B0503020204020204" pitchFamily="34" charset="0"/>
                </a:rPr>
                <a:t>Variant filter thresholds</a:t>
              </a:r>
            </a:p>
            <a:p>
              <a:pPr marL="285750" indent="-285750">
                <a:buFont typeface="Arial" panose="020B0604020202020204" pitchFamily="34" charset="0"/>
                <a:buChar char="•"/>
              </a:pPr>
              <a:r>
                <a:rPr lang="en-KE" sz="1400" dirty="0">
                  <a:solidFill>
                    <a:schemeClr val="tx1"/>
                  </a:solidFill>
                  <a:latin typeface="Corbel" panose="020B0503020204020204" pitchFamily="34" charset="0"/>
                </a:rPr>
                <a:t>No frameshifts</a:t>
              </a:r>
            </a:p>
            <a:p>
              <a:pPr marL="285750" indent="-285750">
                <a:buFont typeface="Arial" panose="020B0604020202020204" pitchFamily="34" charset="0"/>
                <a:buChar char="•"/>
              </a:pPr>
              <a:r>
                <a:rPr lang="en-US" sz="1400" dirty="0">
                  <a:solidFill>
                    <a:schemeClr val="tx1"/>
                  </a:solidFill>
                  <a:latin typeface="Corbel" panose="020B0503020204020204" pitchFamily="34" charset="0"/>
                </a:rPr>
                <a:t>M</a:t>
              </a:r>
              <a:r>
                <a:rPr lang="en-KE" sz="1400" dirty="0">
                  <a:solidFill>
                    <a:schemeClr val="tx1"/>
                  </a:solidFill>
                  <a:latin typeface="Corbel" panose="020B0503020204020204" pitchFamily="34" charset="0"/>
                </a:rPr>
                <a:t>inimum depth 20</a:t>
              </a:r>
            </a:p>
            <a:p>
              <a:pPr marL="285750" indent="-285750">
                <a:buFont typeface="Arial" panose="020B0604020202020204" pitchFamily="34" charset="0"/>
                <a:buChar char="•"/>
              </a:pPr>
              <a:r>
                <a:rPr lang="en-KE" sz="1400" dirty="0">
                  <a:solidFill>
                    <a:schemeClr val="tx1"/>
                  </a:solidFill>
                  <a:latin typeface="Corbel" panose="020B0503020204020204" pitchFamily="34" charset="0"/>
                </a:rPr>
                <a:t>Min 50% supporting reads in each strand</a:t>
              </a:r>
            </a:p>
          </p:txBody>
        </p:sp>
        <p:cxnSp>
          <p:nvCxnSpPr>
            <p:cNvPr id="277" name="Elbow Connector 276">
              <a:extLst>
                <a:ext uri="{FF2B5EF4-FFF2-40B4-BE49-F238E27FC236}">
                  <a16:creationId xmlns:a16="http://schemas.microsoft.com/office/drawing/2014/main" id="{962D5E1A-6222-1F0E-E7E8-6E119D3D4251}"/>
                </a:ext>
              </a:extLst>
            </p:cNvPr>
            <p:cNvCxnSpPr>
              <a:cxnSpLocks/>
            </p:cNvCxnSpPr>
            <p:nvPr/>
          </p:nvCxnSpPr>
          <p:spPr>
            <a:xfrm flipH="1">
              <a:off x="11119070" y="1097983"/>
              <a:ext cx="180000" cy="1977451"/>
            </a:xfrm>
            <a:prstGeom prst="bentConnector4">
              <a:avLst>
                <a:gd name="adj1" fmla="val -208256"/>
                <a:gd name="adj2" fmla="val 100406"/>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283" name="TextBox 282">
              <a:extLst>
                <a:ext uri="{FF2B5EF4-FFF2-40B4-BE49-F238E27FC236}">
                  <a16:creationId xmlns:a16="http://schemas.microsoft.com/office/drawing/2014/main" id="{FCA26A2A-0E8A-76D5-5A57-CC03FC204746}"/>
                </a:ext>
              </a:extLst>
            </p:cNvPr>
            <p:cNvSpPr txBox="1"/>
            <p:nvPr/>
          </p:nvSpPr>
          <p:spPr>
            <a:xfrm>
              <a:off x="10691446" y="5869726"/>
              <a:ext cx="1371600" cy="875251"/>
            </a:xfrm>
            <a:prstGeom prst="rect">
              <a:avLst/>
            </a:prstGeom>
            <a:solidFill>
              <a:schemeClr val="lt1"/>
            </a:solidFill>
          </p:spPr>
          <p:txBody>
            <a:bodyPr wrap="square" rtlCol="0">
              <a:spAutoFit/>
            </a:bodyPr>
            <a:lstStyle/>
            <a:p>
              <a:endParaRPr lang="en-KE" dirty="0"/>
            </a:p>
          </p:txBody>
        </p:sp>
      </p:grpSp>
      <p:pic>
        <p:nvPicPr>
          <p:cNvPr id="3" name="Google Shape;297;p3">
            <a:extLst>
              <a:ext uri="{FF2B5EF4-FFF2-40B4-BE49-F238E27FC236}">
                <a16:creationId xmlns:a16="http://schemas.microsoft.com/office/drawing/2014/main" id="{786F8916-78C6-9B9B-60B6-EF9A9283AC8B}"/>
              </a:ext>
            </a:extLst>
          </p:cNvPr>
          <p:cNvPicPr preferRelativeResize="0"/>
          <p:nvPr/>
        </p:nvPicPr>
        <p:blipFill rotWithShape="1">
          <a:blip r:embed="rId3">
            <a:alphaModFix/>
          </a:blip>
          <a:srcRect/>
          <a:stretch/>
        </p:blipFill>
        <p:spPr>
          <a:xfrm>
            <a:off x="255779" y="692532"/>
            <a:ext cx="4319588" cy="46038"/>
          </a:xfrm>
          <a:prstGeom prst="rect">
            <a:avLst/>
          </a:prstGeom>
          <a:noFill/>
          <a:ln>
            <a:noFill/>
          </a:ln>
        </p:spPr>
      </p:pic>
      <p:sp>
        <p:nvSpPr>
          <p:cNvPr id="4" name="Google Shape;291;p2">
            <a:extLst>
              <a:ext uri="{FF2B5EF4-FFF2-40B4-BE49-F238E27FC236}">
                <a16:creationId xmlns:a16="http://schemas.microsoft.com/office/drawing/2014/main" id="{7C199872-836B-2ECC-5E21-4F56A117B53A}"/>
              </a:ext>
            </a:extLst>
          </p:cNvPr>
          <p:cNvSpPr txBox="1">
            <a:spLocks/>
          </p:cNvSpPr>
          <p:nvPr/>
        </p:nvSpPr>
        <p:spPr>
          <a:xfrm>
            <a:off x="224272" y="-1207"/>
            <a:ext cx="10972800" cy="679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rgbClr val="712C3D"/>
                </a:solidFill>
                <a:latin typeface="Century Gothic" panose="020B0502020202020204" pitchFamily="34" charset="0"/>
              </a:rPr>
              <a:t>Artic Bioinformatics pipeline</a:t>
            </a:r>
            <a:endParaRPr lang="en-US" sz="3600" dirty="0">
              <a:latin typeface="Century Gothic" panose="020B0502020202020204" pitchFamily="34" charset="0"/>
            </a:endParaRPr>
          </a:p>
        </p:txBody>
      </p:sp>
    </p:spTree>
    <p:extLst>
      <p:ext uri="{BB962C8B-B14F-4D97-AF65-F5344CB8AC3E}">
        <p14:creationId xmlns:p14="http://schemas.microsoft.com/office/powerpoint/2010/main" val="196273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Basecalling</a:t>
            </a:r>
            <a:endParaRPr dirty="0">
              <a:latin typeface="Century Gothic" panose="020B0502020202020204" pitchFamily="34" charset="0"/>
            </a:endParaRPr>
          </a:p>
        </p:txBody>
      </p:sp>
      <p:pic>
        <p:nvPicPr>
          <p:cNvPr id="15" name="Picture 14">
            <a:extLst>
              <a:ext uri="{FF2B5EF4-FFF2-40B4-BE49-F238E27FC236}">
                <a16:creationId xmlns:a16="http://schemas.microsoft.com/office/drawing/2014/main" id="{AA9030F1-5935-C805-5A41-803E635DAAB4}"/>
              </a:ext>
            </a:extLst>
          </p:cNvPr>
          <p:cNvPicPr>
            <a:picLocks noChangeAspect="1"/>
          </p:cNvPicPr>
          <p:nvPr/>
        </p:nvPicPr>
        <p:blipFill>
          <a:blip r:embed="rId3"/>
          <a:stretch>
            <a:fillRect/>
          </a:stretch>
        </p:blipFill>
        <p:spPr>
          <a:xfrm>
            <a:off x="243068" y="1533548"/>
            <a:ext cx="7772400" cy="3494014"/>
          </a:xfrm>
          <a:prstGeom prst="rect">
            <a:avLst/>
          </a:prstGeom>
        </p:spPr>
      </p:pic>
      <p:pic>
        <p:nvPicPr>
          <p:cNvPr id="17" name="Picture 16" descr="Diagram&#10;&#10;Description automatically generated">
            <a:extLst>
              <a:ext uri="{FF2B5EF4-FFF2-40B4-BE49-F238E27FC236}">
                <a16:creationId xmlns:a16="http://schemas.microsoft.com/office/drawing/2014/main" id="{1471F258-2B15-3085-5824-9AE1B35895EF}"/>
              </a:ext>
            </a:extLst>
          </p:cNvPr>
          <p:cNvPicPr>
            <a:picLocks noChangeAspect="1"/>
          </p:cNvPicPr>
          <p:nvPr/>
        </p:nvPicPr>
        <p:blipFill>
          <a:blip r:embed="rId4"/>
          <a:stretch>
            <a:fillRect/>
          </a:stretch>
        </p:blipFill>
        <p:spPr>
          <a:xfrm>
            <a:off x="7877635" y="1335141"/>
            <a:ext cx="3855236" cy="3692421"/>
          </a:xfrm>
          <a:prstGeom prst="rect">
            <a:avLst/>
          </a:prstGeom>
        </p:spPr>
      </p:pic>
      <p:sp>
        <p:nvSpPr>
          <p:cNvPr id="18" name="TextBox 17">
            <a:extLst>
              <a:ext uri="{FF2B5EF4-FFF2-40B4-BE49-F238E27FC236}">
                <a16:creationId xmlns:a16="http://schemas.microsoft.com/office/drawing/2014/main" id="{77741BBB-5875-6CC9-F37C-38D58CF71E19}"/>
              </a:ext>
            </a:extLst>
          </p:cNvPr>
          <p:cNvSpPr txBox="1"/>
          <p:nvPr/>
        </p:nvSpPr>
        <p:spPr>
          <a:xfrm>
            <a:off x="243068" y="5406686"/>
            <a:ext cx="11948932"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ndale Mono" panose="020B0509000000000004" pitchFamily="49" charset="0"/>
              </a:rPr>
              <a:t>g</a:t>
            </a:r>
            <a:r>
              <a:rPr lang="en-KE" sz="1200" dirty="0">
                <a:latin typeface="Andale Mono" panose="020B0509000000000004" pitchFamily="49" charset="0"/>
              </a:rPr>
              <a:t>uppy_basecaller: --config </a:t>
            </a:r>
            <a:r>
              <a:rPr lang="en-US" sz="1200" dirty="0">
                <a:latin typeface="Andale Mono" panose="020B0509000000000004" pitchFamily="49" charset="0"/>
              </a:rPr>
              <a:t>dna_r9.4.1_450bps_fast.cfg --</a:t>
            </a:r>
            <a:r>
              <a:rPr lang="en-US" sz="1200" dirty="0" err="1">
                <a:latin typeface="Andale Mono" panose="020B0509000000000004" pitchFamily="49" charset="0"/>
              </a:rPr>
              <a:t>barcode_kits</a:t>
            </a:r>
            <a:r>
              <a:rPr lang="en-US" sz="1200" dirty="0">
                <a:latin typeface="Andale Mono" panose="020B0509000000000004" pitchFamily="49" charset="0"/>
              </a:rPr>
              <a:t> "EXP-NBD104 EXP-NBD114” --</a:t>
            </a:r>
            <a:r>
              <a:rPr lang="en-US" sz="1200" dirty="0" err="1">
                <a:latin typeface="Andale Mono" panose="020B0509000000000004" pitchFamily="49" charset="0"/>
              </a:rPr>
              <a:t>trim_barcodes</a:t>
            </a:r>
            <a:r>
              <a:rPr lang="en-KE" sz="1200" dirty="0">
                <a:latin typeface="Andale Mono" panose="020B0509000000000004" pitchFamily="49" charset="0"/>
              </a:rPr>
              <a:t>.</a:t>
            </a:r>
          </a:p>
          <a:p>
            <a:pPr marL="285750" indent="-285750">
              <a:buFont typeface="Arial" panose="020B0604020202020204" pitchFamily="34" charset="0"/>
              <a:buChar char="•"/>
            </a:pPr>
            <a:r>
              <a:rPr lang="en-KE" sz="1200" dirty="0">
                <a:latin typeface="Andale Mono" panose="020B0509000000000004" pitchFamily="49" charset="0"/>
              </a:rPr>
              <a:t>guppy_barcoder </a:t>
            </a:r>
            <a:r>
              <a:rPr lang="en-US" sz="1200" dirty="0">
                <a:latin typeface="Andale Mono" panose="020B0509000000000004" pitchFamily="49" charset="0"/>
              </a:rPr>
              <a:t>separate </a:t>
            </a:r>
            <a:r>
              <a:rPr lang="en-US" sz="1200" dirty="0" err="1">
                <a:latin typeface="Andale Mono" panose="020B0509000000000004" pitchFamily="49" charset="0"/>
              </a:rPr>
              <a:t>fastq</a:t>
            </a:r>
            <a:r>
              <a:rPr lang="en-US" sz="1200" dirty="0">
                <a:latin typeface="Andale Mono" panose="020B0509000000000004" pitchFamily="49" charset="0"/>
              </a:rPr>
              <a:t> files into barcode folders (demultiplexing)</a:t>
            </a:r>
            <a:endParaRPr lang="en-KE" sz="1200" dirty="0">
              <a:latin typeface="Andale Mono" panose="020B0509000000000004" pitchFamily="49" charset="0"/>
            </a:endParaRPr>
          </a:p>
          <a:p>
            <a:pPr marL="285750" indent="-285750">
              <a:buFont typeface="Arial" panose="020B0604020202020204" pitchFamily="34" charset="0"/>
              <a:buChar char="•"/>
            </a:pPr>
            <a:r>
              <a:rPr lang="en-KE" sz="1200" dirty="0">
                <a:latin typeface="Andale Mono" panose="020B0509000000000004" pitchFamily="49" charset="0"/>
              </a:rPr>
              <a:t>guppy_aligner (under development).</a:t>
            </a:r>
          </a:p>
        </p:txBody>
      </p:sp>
      <p:sp>
        <p:nvSpPr>
          <p:cNvPr id="19" name="TextBox 18">
            <a:extLst>
              <a:ext uri="{FF2B5EF4-FFF2-40B4-BE49-F238E27FC236}">
                <a16:creationId xmlns:a16="http://schemas.microsoft.com/office/drawing/2014/main" id="{D066FF83-96B7-BEED-32A7-68060857BDD2}"/>
              </a:ext>
            </a:extLst>
          </p:cNvPr>
          <p:cNvSpPr txBox="1"/>
          <p:nvPr/>
        </p:nvSpPr>
        <p:spPr>
          <a:xfrm>
            <a:off x="6096000" y="6296628"/>
            <a:ext cx="4619361" cy="307777"/>
          </a:xfrm>
          <a:prstGeom prst="rect">
            <a:avLst/>
          </a:prstGeom>
          <a:noFill/>
        </p:spPr>
        <p:txBody>
          <a:bodyPr wrap="square" rtlCol="0">
            <a:spAutoFit/>
          </a:bodyPr>
          <a:lstStyle/>
          <a:p>
            <a:r>
              <a:rPr lang="en-US" dirty="0">
                <a:latin typeface="Corbel" panose="020B0503020204020204" pitchFamily="34" charset="0"/>
              </a:rPr>
              <a:t>S</a:t>
            </a:r>
            <a:r>
              <a:rPr lang="en-KE" dirty="0">
                <a:latin typeface="Corbel" panose="020B0503020204020204" pitchFamily="34" charset="0"/>
              </a:rPr>
              <a:t>ource: </a:t>
            </a:r>
            <a:r>
              <a:rPr lang="en-US" dirty="0">
                <a:latin typeface="Corbel" panose="020B0503020204020204" pitchFamily="34" charset="0"/>
              </a:rPr>
              <a:t>https://</a:t>
            </a:r>
            <a:r>
              <a:rPr lang="en-US" dirty="0" err="1">
                <a:latin typeface="Corbel" panose="020B0503020204020204" pitchFamily="34" charset="0"/>
              </a:rPr>
              <a:t>nanoporetech.com</a:t>
            </a:r>
            <a:r>
              <a:rPr lang="en-US" dirty="0">
                <a:latin typeface="Corbel" panose="020B0503020204020204" pitchFamily="34" charset="0"/>
              </a:rPr>
              <a:t>/how-it-works/</a:t>
            </a:r>
            <a:r>
              <a:rPr lang="en-US" dirty="0" err="1">
                <a:latin typeface="Corbel" panose="020B0503020204020204" pitchFamily="34" charset="0"/>
              </a:rPr>
              <a:t>basecalling</a:t>
            </a:r>
            <a:endParaRPr lang="en-KE" dirty="0">
              <a:latin typeface="Corbel" panose="020B0503020204020204" pitchFamily="34" charset="0"/>
            </a:endParaRPr>
          </a:p>
        </p:txBody>
      </p:sp>
    </p:spTree>
    <p:extLst>
      <p:ext uri="{BB962C8B-B14F-4D97-AF65-F5344CB8AC3E}">
        <p14:creationId xmlns:p14="http://schemas.microsoft.com/office/powerpoint/2010/main" val="304495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Basecalling</a:t>
            </a:r>
            <a:endParaRPr dirty="0">
              <a:latin typeface="Century Gothic" panose="020B0502020202020204" pitchFamily="34" charset="0"/>
            </a:endParaRPr>
          </a:p>
        </p:txBody>
      </p:sp>
      <p:sp>
        <p:nvSpPr>
          <p:cNvPr id="19" name="TextBox 18">
            <a:extLst>
              <a:ext uri="{FF2B5EF4-FFF2-40B4-BE49-F238E27FC236}">
                <a16:creationId xmlns:a16="http://schemas.microsoft.com/office/drawing/2014/main" id="{D066FF83-96B7-BEED-32A7-68060857BDD2}"/>
              </a:ext>
            </a:extLst>
          </p:cNvPr>
          <p:cNvSpPr txBox="1"/>
          <p:nvPr/>
        </p:nvSpPr>
        <p:spPr>
          <a:xfrm>
            <a:off x="6096000" y="6296628"/>
            <a:ext cx="4619361" cy="307777"/>
          </a:xfrm>
          <a:prstGeom prst="rect">
            <a:avLst/>
          </a:prstGeom>
          <a:noFill/>
        </p:spPr>
        <p:txBody>
          <a:bodyPr wrap="square" rtlCol="0">
            <a:spAutoFit/>
          </a:bodyPr>
          <a:lstStyle/>
          <a:p>
            <a:r>
              <a:rPr lang="en-US" dirty="0">
                <a:latin typeface="Corbel" panose="020B0503020204020204" pitchFamily="34" charset="0"/>
              </a:rPr>
              <a:t>S</a:t>
            </a:r>
            <a:r>
              <a:rPr lang="en-KE" dirty="0">
                <a:latin typeface="Corbel" panose="020B0503020204020204" pitchFamily="34" charset="0"/>
              </a:rPr>
              <a:t>ource: </a:t>
            </a:r>
            <a:r>
              <a:rPr lang="en-US" dirty="0">
                <a:latin typeface="Corbel" panose="020B0503020204020204" pitchFamily="34" charset="0"/>
              </a:rPr>
              <a:t>https://</a:t>
            </a:r>
            <a:r>
              <a:rPr lang="en-US" dirty="0" err="1">
                <a:latin typeface="Corbel" panose="020B0503020204020204" pitchFamily="34" charset="0"/>
              </a:rPr>
              <a:t>nanoporetech.com</a:t>
            </a:r>
            <a:r>
              <a:rPr lang="en-US" dirty="0">
                <a:latin typeface="Corbel" panose="020B0503020204020204" pitchFamily="34" charset="0"/>
              </a:rPr>
              <a:t>/how-it-works/</a:t>
            </a:r>
            <a:r>
              <a:rPr lang="en-US" dirty="0" err="1">
                <a:latin typeface="Corbel" panose="020B0503020204020204" pitchFamily="34" charset="0"/>
              </a:rPr>
              <a:t>basecalling</a:t>
            </a:r>
            <a:endParaRPr lang="en-KE" dirty="0">
              <a:latin typeface="Corbel" panose="020B0503020204020204" pitchFamily="34" charset="0"/>
            </a:endParaRPr>
          </a:p>
        </p:txBody>
      </p:sp>
      <p:sp>
        <p:nvSpPr>
          <p:cNvPr id="3" name="TextBox 2">
            <a:extLst>
              <a:ext uri="{FF2B5EF4-FFF2-40B4-BE49-F238E27FC236}">
                <a16:creationId xmlns:a16="http://schemas.microsoft.com/office/drawing/2014/main" id="{78478920-EDD1-B19F-7861-500949C44267}"/>
              </a:ext>
            </a:extLst>
          </p:cNvPr>
          <p:cNvSpPr txBox="1"/>
          <p:nvPr/>
        </p:nvSpPr>
        <p:spPr>
          <a:xfrm>
            <a:off x="493853" y="1365812"/>
            <a:ext cx="10544536" cy="4708981"/>
          </a:xfrm>
          <a:prstGeom prst="rect">
            <a:avLst/>
          </a:prstGeom>
          <a:noFill/>
        </p:spPr>
        <p:txBody>
          <a:bodyPr wrap="square">
            <a:spAutoFit/>
          </a:bodyPr>
          <a:lstStyle/>
          <a:p>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can be performed “</a:t>
            </a:r>
            <a:r>
              <a:rPr lang="en-US" sz="2000" b="1" i="0" dirty="0">
                <a:solidFill>
                  <a:schemeClr val="tx1"/>
                </a:solidFill>
                <a:effectLst/>
                <a:latin typeface="Corbel" panose="020B0503020204020204" pitchFamily="34" charset="0"/>
              </a:rPr>
              <a:t>live</a:t>
            </a:r>
            <a:r>
              <a:rPr lang="en-US" sz="2000" b="0" i="0" dirty="0">
                <a:solidFill>
                  <a:schemeClr val="tx1"/>
                </a:solidFill>
                <a:effectLst/>
                <a:latin typeface="Corbel" panose="020B0503020204020204" pitchFamily="34" charset="0"/>
              </a:rPr>
              <a:t>” or in </a:t>
            </a:r>
            <a:r>
              <a:rPr lang="en-US" sz="2000" b="1" i="0" dirty="0">
                <a:solidFill>
                  <a:schemeClr val="tx1"/>
                </a:solidFill>
                <a:effectLst/>
                <a:latin typeface="Corbel" panose="020B0503020204020204" pitchFamily="34" charset="0"/>
              </a:rPr>
              <a:t>real time</a:t>
            </a:r>
            <a:r>
              <a:rPr lang="en-US" sz="2000" b="0" i="0" dirty="0">
                <a:solidFill>
                  <a:schemeClr val="tx1"/>
                </a:solidFill>
                <a:effectLst/>
                <a:latin typeface="Corbel" panose="020B0503020204020204" pitchFamily="34" charset="0"/>
              </a:rPr>
              <a:t> while sequencing.</a:t>
            </a:r>
          </a:p>
          <a:p>
            <a:endParaRPr lang="en-US" sz="2000" b="0" i="0" dirty="0">
              <a:solidFill>
                <a:schemeClr val="tx1"/>
              </a:solidFill>
              <a:effectLst/>
              <a:latin typeface="Corbel" panose="020B0503020204020204" pitchFamily="34" charset="0"/>
            </a:endParaRPr>
          </a:p>
          <a:p>
            <a:r>
              <a:rPr lang="en-US" sz="2000" dirty="0">
                <a:solidFill>
                  <a:schemeClr val="tx1"/>
                </a:solidFill>
                <a:latin typeface="Corbel" panose="020B0503020204020204" pitchFamily="34" charset="0"/>
              </a:rPr>
              <a:t>However, </a:t>
            </a:r>
            <a:r>
              <a:rPr lang="en-US" sz="2000" b="0" i="0" dirty="0">
                <a:solidFill>
                  <a:schemeClr val="tx1"/>
                </a:solidFill>
                <a:effectLst/>
                <a:latin typeface="Corbel" panose="020B0503020204020204" pitchFamily="34" charset="0"/>
              </a:rPr>
              <a:t> it is often useful to separate the sequencing from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a:t>
            </a:r>
          </a:p>
          <a:p>
            <a:endParaRPr lang="en-US" sz="2000"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One advantage of “</a:t>
            </a:r>
            <a:r>
              <a:rPr lang="en-US" sz="2000" b="1" i="0" dirty="0">
                <a:solidFill>
                  <a:schemeClr val="tx1"/>
                </a:solidFill>
                <a:effectLst/>
                <a:latin typeface="Corbel" panose="020B0503020204020204" pitchFamily="34" charset="0"/>
              </a:rPr>
              <a:t>offline</a:t>
            </a:r>
            <a:r>
              <a:rPr lang="en-US" sz="2000" b="0" i="0" dirty="0">
                <a:solidFill>
                  <a:schemeClr val="tx1"/>
                </a:solidFill>
                <a:effectLst/>
                <a:latin typeface="Corbel" panose="020B0503020204020204" pitchFamily="34" charset="0"/>
              </a:rPr>
              <a:t>”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is that the </a:t>
            </a:r>
            <a:r>
              <a:rPr lang="en-US" sz="2000" b="0" i="0" dirty="0" err="1">
                <a:solidFill>
                  <a:schemeClr val="tx1"/>
                </a:solidFill>
                <a:effectLst/>
                <a:latin typeface="Corbel" panose="020B0503020204020204" pitchFamily="34" charset="0"/>
              </a:rPr>
              <a:t>basecaller</a:t>
            </a:r>
            <a:r>
              <a:rPr lang="en-US" sz="2000" b="0" i="0" dirty="0">
                <a:solidFill>
                  <a:schemeClr val="tx1"/>
                </a:solidFill>
                <a:effectLst/>
                <a:latin typeface="Corbel" panose="020B0503020204020204" pitchFamily="34" charset="0"/>
              </a:rPr>
              <a:t> can use significant amounts of compute and read/write resources which may </a:t>
            </a:r>
            <a:r>
              <a:rPr lang="en-US" sz="2000" b="1" i="0" dirty="0">
                <a:solidFill>
                  <a:schemeClr val="tx1"/>
                </a:solidFill>
                <a:effectLst/>
                <a:latin typeface="Corbel" panose="020B0503020204020204" pitchFamily="34" charset="0"/>
              </a:rPr>
              <a:t>slow the sequencing process </a:t>
            </a:r>
            <a:r>
              <a:rPr lang="en-US" sz="2000" b="0" i="0" dirty="0">
                <a:solidFill>
                  <a:schemeClr val="tx1"/>
                </a:solidFill>
                <a:effectLst/>
                <a:latin typeface="Corbel" panose="020B0503020204020204" pitchFamily="34" charset="0"/>
              </a:rPr>
              <a:t>and, in some cases, even lead to </a:t>
            </a:r>
            <a:r>
              <a:rPr lang="en-US" sz="2000" b="1" i="0" dirty="0">
                <a:solidFill>
                  <a:schemeClr val="tx1"/>
                </a:solidFill>
                <a:effectLst/>
                <a:latin typeface="Corbel" panose="020B0503020204020204" pitchFamily="34" charset="0"/>
              </a:rPr>
              <a:t>loss of sequencing data</a:t>
            </a:r>
            <a:r>
              <a:rPr lang="en-US" sz="2000" b="0" i="0" dirty="0">
                <a:solidFill>
                  <a:schemeClr val="tx1"/>
                </a:solidFill>
                <a:effectLst/>
                <a:latin typeface="Corbel" panose="020B0503020204020204" pitchFamily="34" charset="0"/>
              </a:rPr>
              <a:t>.</a:t>
            </a:r>
          </a:p>
          <a:p>
            <a:endParaRPr lang="en-US" sz="2000" dirty="0">
              <a:solidFill>
                <a:schemeClr val="tx1"/>
              </a:solidFill>
              <a:latin typeface="Corbel" panose="020B0503020204020204" pitchFamily="34" charset="0"/>
            </a:endParaRPr>
          </a:p>
          <a:p>
            <a:r>
              <a:rPr lang="en-US" sz="2000" b="1" i="0" dirty="0">
                <a:solidFill>
                  <a:schemeClr val="tx1"/>
                </a:solidFill>
                <a:effectLst/>
                <a:latin typeface="Corbel" panose="020B0503020204020204" pitchFamily="34" charset="0"/>
              </a:rPr>
              <a:t>Guppy</a:t>
            </a:r>
            <a:r>
              <a:rPr lang="en-US" sz="2000" b="0" i="0" dirty="0">
                <a:solidFill>
                  <a:schemeClr val="tx1"/>
                </a:solidFill>
                <a:effectLst/>
                <a:latin typeface="Corbel" panose="020B0503020204020204" pitchFamily="34" charset="0"/>
              </a:rPr>
              <a:t> uses significant amounts of compute resources/time if run on a processor (CPU), especially if using the </a:t>
            </a:r>
            <a:r>
              <a:rPr lang="en-US" sz="2000" b="0" i="1" dirty="0">
                <a:solidFill>
                  <a:schemeClr val="tx1"/>
                </a:solidFill>
                <a:effectLst/>
                <a:latin typeface="Corbel" panose="020B0503020204020204" pitchFamily="34" charset="0"/>
              </a:rPr>
              <a:t>High-Accuracy</a:t>
            </a:r>
            <a:r>
              <a:rPr lang="en-US" sz="2000" b="0" i="0" dirty="0">
                <a:solidFill>
                  <a:schemeClr val="tx1"/>
                </a:solidFill>
                <a:effectLst/>
                <a:latin typeface="Corbel" panose="020B0503020204020204" pitchFamily="34" charset="0"/>
              </a:rPr>
              <a:t> (hac) models. Graphical processor units (GPUs) allow for parallelization of the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process.</a:t>
            </a:r>
          </a:p>
          <a:p>
            <a:endParaRPr lang="en-US" sz="2000" dirty="0">
              <a:solidFill>
                <a:schemeClr val="tx1"/>
              </a:solidFill>
              <a:latin typeface="Corbel" panose="020B0503020204020204" pitchFamily="34" charset="0"/>
            </a:endParaRPr>
          </a:p>
          <a:p>
            <a:endParaRPr lang="en-US" sz="2000" dirty="0">
              <a:solidFill>
                <a:schemeClr val="tx1"/>
              </a:solidFill>
              <a:latin typeface="Corbel" panose="020B0503020204020204" pitchFamily="34" charset="0"/>
            </a:endParaRPr>
          </a:p>
          <a:p>
            <a:r>
              <a:rPr lang="en-US" sz="2000" dirty="0">
                <a:solidFill>
                  <a:schemeClr val="tx1"/>
                </a:solidFill>
                <a:latin typeface="Corbel" panose="020B0503020204020204" pitchFamily="34" charset="0"/>
              </a:rPr>
              <a:t>Predecessor </a:t>
            </a:r>
            <a:r>
              <a:rPr lang="en-US" sz="2000" dirty="0" err="1">
                <a:solidFill>
                  <a:schemeClr val="tx1"/>
                </a:solidFill>
                <a:latin typeface="Corbel" panose="020B0503020204020204" pitchFamily="34" charset="0"/>
              </a:rPr>
              <a:t>basecallers</a:t>
            </a:r>
            <a:r>
              <a:rPr lang="en-US" sz="2000" dirty="0">
                <a:solidFill>
                  <a:schemeClr val="tx1"/>
                </a:solidFill>
                <a:latin typeface="Corbel" panose="020B0503020204020204" pitchFamily="34" charset="0"/>
              </a:rPr>
              <a:t>: Albacore, </a:t>
            </a:r>
            <a:r>
              <a:rPr lang="en-US" sz="2000" dirty="0" err="1">
                <a:solidFill>
                  <a:schemeClr val="tx1"/>
                </a:solidFill>
                <a:latin typeface="Corbel" panose="020B0503020204020204" pitchFamily="34" charset="0"/>
              </a:rPr>
              <a:t>Metrichor</a:t>
            </a:r>
            <a:endParaRPr lang="en-US" sz="2000" dirty="0">
              <a:solidFill>
                <a:schemeClr val="tx1"/>
              </a:solidFill>
              <a:latin typeface="Corbel" panose="020B0503020204020204" pitchFamily="34" charset="0"/>
            </a:endParaRPr>
          </a:p>
          <a:p>
            <a:endParaRPr lang="en-KE" sz="2000" dirty="0">
              <a:solidFill>
                <a:schemeClr val="tx1"/>
              </a:solidFill>
              <a:latin typeface="Corbel" panose="020B0503020204020204" pitchFamily="34" charset="0"/>
            </a:endParaRPr>
          </a:p>
        </p:txBody>
      </p:sp>
    </p:spTree>
    <p:extLst>
      <p:ext uri="{BB962C8B-B14F-4D97-AF65-F5344CB8AC3E}">
        <p14:creationId xmlns:p14="http://schemas.microsoft.com/office/powerpoint/2010/main" val="1519896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587C24B-5257-5B73-FFB8-DE322EA0A06C}"/>
              </a:ext>
            </a:extLst>
          </p:cNvPr>
          <p:cNvSpPr txBox="1"/>
          <p:nvPr/>
        </p:nvSpPr>
        <p:spPr>
          <a:xfrm>
            <a:off x="578734" y="1562582"/>
            <a:ext cx="10660284" cy="2308324"/>
          </a:xfrm>
          <a:prstGeom prst="rect">
            <a:avLst/>
          </a:prstGeom>
          <a:noFill/>
        </p:spPr>
        <p:txBody>
          <a:bodyPr wrap="square">
            <a:spAutoFit/>
          </a:bodyPr>
          <a:lstStyle/>
          <a:p>
            <a:pPr algn="l"/>
            <a:r>
              <a:rPr lang="en-US" sz="1800" b="0" i="0" dirty="0">
                <a:solidFill>
                  <a:srgbClr val="3B3B3B"/>
                </a:solidFill>
                <a:effectLst/>
                <a:latin typeface="Corbel" panose="020B0503020204020204" pitchFamily="34" charset="0"/>
              </a:rPr>
              <a:t>Quality control on next-generation sequencing (NGS)</a:t>
            </a:r>
          </a:p>
          <a:p>
            <a:pPr algn="l"/>
            <a:endParaRPr lang="en-US" sz="1800" b="0" i="0" dirty="0">
              <a:solidFill>
                <a:srgbClr val="3B3B3B"/>
              </a:solidFill>
              <a:effectLst/>
              <a:latin typeface="Corbel" panose="020B0503020204020204" pitchFamily="34" charset="0"/>
            </a:endParaRPr>
          </a:p>
          <a:p>
            <a:pPr marL="400050" indent="-400050" algn="l">
              <a:buFont typeface="+mj-lt"/>
              <a:buAutoNum type="romanUcPeriod"/>
            </a:pPr>
            <a:r>
              <a:rPr lang="en-US" sz="1800" b="0" i="0" dirty="0">
                <a:solidFill>
                  <a:srgbClr val="3B3B3B"/>
                </a:solidFill>
                <a:effectLst/>
                <a:latin typeface="Corbel" panose="020B0503020204020204" pitchFamily="34" charset="0"/>
              </a:rPr>
              <a:t>On the starting nucleic acid samples (spectrophotometric, fluorometric, Gel electrophoresis, RIN)</a:t>
            </a:r>
          </a:p>
          <a:p>
            <a:pPr marL="400050" indent="-400050" algn="l">
              <a:buFont typeface="+mj-lt"/>
              <a:buAutoNum type="romanUcPeriod"/>
            </a:pPr>
            <a:r>
              <a:rPr lang="en-US" sz="1800" dirty="0">
                <a:solidFill>
                  <a:srgbClr val="3B3B3B"/>
                </a:solidFill>
                <a:latin typeface="Corbel" panose="020B0503020204020204" pitchFamily="34" charset="0"/>
              </a:rPr>
              <a:t>A</a:t>
            </a:r>
            <a:r>
              <a:rPr lang="en-US" sz="1800" b="0" i="0" dirty="0">
                <a:solidFill>
                  <a:srgbClr val="3B3B3B"/>
                </a:solidFill>
                <a:effectLst/>
                <a:latin typeface="Corbel" panose="020B0503020204020204" pitchFamily="34" charset="0"/>
              </a:rPr>
              <a:t>fter library preparation (Bioanalyzer)</a:t>
            </a:r>
          </a:p>
          <a:p>
            <a:pPr marL="400050" indent="-400050" algn="l">
              <a:buFont typeface="+mj-lt"/>
              <a:buAutoNum type="romanUcPeriod"/>
            </a:pPr>
            <a:r>
              <a:rPr lang="en-US" sz="1800" b="0" i="0" dirty="0">
                <a:solidFill>
                  <a:srgbClr val="3B3B3B"/>
                </a:solidFill>
                <a:effectLst/>
                <a:latin typeface="Corbel" panose="020B0503020204020204" pitchFamily="34" charset="0"/>
              </a:rPr>
              <a:t>Post-sequencing (</a:t>
            </a:r>
            <a:r>
              <a:rPr lang="en-US" sz="1800" b="0" i="0" dirty="0" err="1">
                <a:solidFill>
                  <a:srgbClr val="3B3B3B"/>
                </a:solidFill>
                <a:effectLst/>
                <a:latin typeface="Corbel" panose="020B0503020204020204" pitchFamily="34" charset="0"/>
              </a:rPr>
              <a:t>FastQC</a:t>
            </a:r>
            <a:r>
              <a:rPr lang="en-US" sz="1800" b="0" i="0" dirty="0">
                <a:solidFill>
                  <a:srgbClr val="3B3B3B"/>
                </a:solidFill>
                <a:effectLst/>
                <a:latin typeface="Corbel" panose="020B0503020204020204" pitchFamily="34" charset="0"/>
              </a:rPr>
              <a:t>, </a:t>
            </a:r>
            <a:r>
              <a:rPr lang="en-US" sz="1800" b="0" i="0" dirty="0" err="1">
                <a:solidFill>
                  <a:srgbClr val="3B3B3B"/>
                </a:solidFill>
                <a:effectLst/>
                <a:latin typeface="Corbel" panose="020B0503020204020204" pitchFamily="34" charset="0"/>
              </a:rPr>
              <a:t>MultiQC</a:t>
            </a:r>
            <a:r>
              <a:rPr lang="en-US" sz="1800" b="0" i="0" dirty="0">
                <a:solidFill>
                  <a:srgbClr val="3B3B3B"/>
                </a:solidFill>
                <a:effectLst/>
                <a:latin typeface="Corbel" panose="020B0503020204020204" pitchFamily="34" charset="0"/>
              </a:rPr>
              <a:t>)</a:t>
            </a:r>
          </a:p>
          <a:p>
            <a:pPr marL="400050" indent="-400050" algn="l">
              <a:buFont typeface="+mj-lt"/>
              <a:buAutoNum type="romanUcPeriod"/>
            </a:pPr>
            <a:endParaRPr lang="en-US" sz="1800" dirty="0">
              <a:solidFill>
                <a:srgbClr val="3B3B3B"/>
              </a:solidFill>
              <a:latin typeface="Corbel" panose="020B0503020204020204" pitchFamily="34" charset="0"/>
            </a:endParaRPr>
          </a:p>
          <a:p>
            <a:pPr marL="400050" indent="-400050" algn="l">
              <a:buFont typeface="+mj-lt"/>
              <a:buAutoNum type="romanUcPeriod"/>
            </a:pPr>
            <a:endParaRPr lang="en-US" sz="1800" b="0" i="0" dirty="0">
              <a:solidFill>
                <a:srgbClr val="3B3B3B"/>
              </a:solidFill>
              <a:effectLst/>
              <a:latin typeface="Corbel" panose="020B0503020204020204" pitchFamily="34" charset="0"/>
            </a:endParaRPr>
          </a:p>
          <a:p>
            <a:pPr algn="l"/>
            <a:r>
              <a:rPr lang="en-US" sz="1800" dirty="0">
                <a:solidFill>
                  <a:srgbClr val="3B3B3B"/>
                </a:solidFill>
                <a:latin typeface="Corbel" panose="020B0503020204020204" pitchFamily="34" charset="0"/>
              </a:rPr>
              <a:t>The </a:t>
            </a:r>
            <a:r>
              <a:rPr lang="en-US" sz="1800" b="1" dirty="0">
                <a:solidFill>
                  <a:srgbClr val="3B3B3B"/>
                </a:solidFill>
                <a:latin typeface="Corbel" panose="020B0503020204020204" pitchFamily="34" charset="0"/>
              </a:rPr>
              <a:t>Ultimate best QC </a:t>
            </a:r>
            <a:r>
              <a:rPr lang="en-US" sz="1800" dirty="0">
                <a:solidFill>
                  <a:srgbClr val="3B3B3B"/>
                </a:solidFill>
                <a:latin typeface="Corbel" panose="020B0503020204020204" pitchFamily="34" charset="0"/>
              </a:rPr>
              <a:t>will likely come from the </a:t>
            </a:r>
            <a:r>
              <a:rPr lang="en-US" sz="1800" b="1" dirty="0">
                <a:solidFill>
                  <a:srgbClr val="3B3B3B"/>
                </a:solidFill>
                <a:latin typeface="Corbel" panose="020B0503020204020204" pitchFamily="34" charset="0"/>
              </a:rPr>
              <a:t>sequence data</a:t>
            </a:r>
            <a:r>
              <a:rPr lang="en-US" sz="1800" dirty="0">
                <a:solidFill>
                  <a:srgbClr val="3B3B3B"/>
                </a:solidFill>
                <a:latin typeface="Corbel" panose="020B0503020204020204" pitchFamily="34" charset="0"/>
              </a:rPr>
              <a:t>. </a:t>
            </a:r>
            <a:endParaRPr lang="en-US" sz="1800" b="0" i="0" dirty="0">
              <a:solidFill>
                <a:srgbClr val="3B3B3B"/>
              </a:solidFill>
              <a:effectLst/>
              <a:latin typeface="Corbel" panose="020B0503020204020204" pitchFamily="34" charset="0"/>
            </a:endParaRPr>
          </a:p>
        </p:txBody>
      </p:sp>
    </p:spTree>
    <p:extLst>
      <p:ext uri="{BB962C8B-B14F-4D97-AF65-F5344CB8AC3E}">
        <p14:creationId xmlns:p14="http://schemas.microsoft.com/office/powerpoint/2010/main" val="7568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587C24B-5257-5B73-FFB8-DE322EA0A06C}"/>
              </a:ext>
            </a:extLst>
          </p:cNvPr>
          <p:cNvSpPr txBox="1"/>
          <p:nvPr/>
        </p:nvSpPr>
        <p:spPr>
          <a:xfrm>
            <a:off x="578734" y="1562582"/>
            <a:ext cx="10660284" cy="2308324"/>
          </a:xfrm>
          <a:prstGeom prst="rect">
            <a:avLst/>
          </a:prstGeom>
          <a:noFill/>
        </p:spPr>
        <p:txBody>
          <a:bodyPr wrap="square">
            <a:spAutoFit/>
          </a:bodyPr>
          <a:lstStyle/>
          <a:p>
            <a:pPr algn="l"/>
            <a:r>
              <a:rPr lang="en-US" sz="1800" b="0" i="0" dirty="0">
                <a:solidFill>
                  <a:srgbClr val="3B3B3B"/>
                </a:solidFill>
                <a:effectLst/>
                <a:latin typeface="Corbel" panose="020B0503020204020204" pitchFamily="34" charset="0"/>
              </a:rPr>
              <a:t>Quality control on next-generation sequencing (NGS)</a:t>
            </a:r>
          </a:p>
          <a:p>
            <a:pPr algn="l"/>
            <a:endParaRPr lang="en-US" sz="1800" b="0" i="0" dirty="0">
              <a:solidFill>
                <a:srgbClr val="3B3B3B"/>
              </a:solidFill>
              <a:effectLst/>
              <a:latin typeface="Corbel" panose="020B0503020204020204" pitchFamily="34" charset="0"/>
            </a:endParaRPr>
          </a:p>
          <a:p>
            <a:pPr marL="400050" indent="-400050" algn="l">
              <a:buFont typeface="+mj-lt"/>
              <a:buAutoNum type="romanUcPeriod"/>
            </a:pPr>
            <a:r>
              <a:rPr lang="en-US" sz="1800" b="0" i="0" dirty="0">
                <a:solidFill>
                  <a:srgbClr val="3B3B3B"/>
                </a:solidFill>
                <a:effectLst/>
                <a:latin typeface="Corbel" panose="020B0503020204020204" pitchFamily="34" charset="0"/>
              </a:rPr>
              <a:t>On the starting nucleic acid samples (spectrophotometric, fluorometric, Gel electrophoresis, RIN)</a:t>
            </a:r>
          </a:p>
          <a:p>
            <a:pPr marL="400050" indent="-400050" algn="l">
              <a:buFont typeface="+mj-lt"/>
              <a:buAutoNum type="romanUcPeriod"/>
            </a:pPr>
            <a:r>
              <a:rPr lang="en-US" sz="1800" dirty="0">
                <a:solidFill>
                  <a:srgbClr val="3B3B3B"/>
                </a:solidFill>
                <a:latin typeface="Corbel" panose="020B0503020204020204" pitchFamily="34" charset="0"/>
              </a:rPr>
              <a:t>A</a:t>
            </a:r>
            <a:r>
              <a:rPr lang="en-US" sz="1800" b="0" i="0" dirty="0">
                <a:solidFill>
                  <a:srgbClr val="3B3B3B"/>
                </a:solidFill>
                <a:effectLst/>
                <a:latin typeface="Corbel" panose="020B0503020204020204" pitchFamily="34" charset="0"/>
              </a:rPr>
              <a:t>fter library preparation (Bioanalyzer)</a:t>
            </a:r>
          </a:p>
          <a:p>
            <a:pPr marL="400050" indent="-400050" algn="l">
              <a:buFont typeface="+mj-lt"/>
              <a:buAutoNum type="romanUcPeriod"/>
            </a:pPr>
            <a:r>
              <a:rPr lang="en-US" sz="1800" b="0" i="0" dirty="0">
                <a:solidFill>
                  <a:srgbClr val="3B3B3B"/>
                </a:solidFill>
                <a:effectLst/>
                <a:latin typeface="Corbel" panose="020B0503020204020204" pitchFamily="34" charset="0"/>
              </a:rPr>
              <a:t>Post-sequencing (</a:t>
            </a:r>
            <a:r>
              <a:rPr lang="en-US" sz="1800" b="0" i="0" dirty="0" err="1">
                <a:solidFill>
                  <a:srgbClr val="3B3B3B"/>
                </a:solidFill>
                <a:effectLst/>
                <a:latin typeface="Corbel" panose="020B0503020204020204" pitchFamily="34" charset="0"/>
              </a:rPr>
              <a:t>FastQC</a:t>
            </a:r>
            <a:r>
              <a:rPr lang="en-US" sz="1800" b="0" i="0" dirty="0">
                <a:solidFill>
                  <a:srgbClr val="3B3B3B"/>
                </a:solidFill>
                <a:effectLst/>
                <a:latin typeface="Corbel" panose="020B0503020204020204" pitchFamily="34" charset="0"/>
              </a:rPr>
              <a:t>, </a:t>
            </a:r>
            <a:r>
              <a:rPr lang="en-US" sz="1800" b="0" i="0" dirty="0" err="1">
                <a:solidFill>
                  <a:srgbClr val="3B3B3B"/>
                </a:solidFill>
                <a:effectLst/>
                <a:latin typeface="Corbel" panose="020B0503020204020204" pitchFamily="34" charset="0"/>
              </a:rPr>
              <a:t>MultiQC</a:t>
            </a:r>
            <a:r>
              <a:rPr lang="en-US" sz="1800" b="0" i="0" dirty="0">
                <a:solidFill>
                  <a:srgbClr val="3B3B3B"/>
                </a:solidFill>
                <a:effectLst/>
                <a:latin typeface="Corbel" panose="020B0503020204020204" pitchFamily="34" charset="0"/>
              </a:rPr>
              <a:t>)</a:t>
            </a:r>
          </a:p>
          <a:p>
            <a:pPr marL="400050" indent="-400050" algn="l">
              <a:buFont typeface="+mj-lt"/>
              <a:buAutoNum type="romanUcPeriod"/>
            </a:pPr>
            <a:endParaRPr lang="en-US" sz="1800" dirty="0">
              <a:solidFill>
                <a:srgbClr val="3B3B3B"/>
              </a:solidFill>
              <a:latin typeface="Corbel" panose="020B0503020204020204" pitchFamily="34" charset="0"/>
            </a:endParaRPr>
          </a:p>
          <a:p>
            <a:pPr marL="400050" indent="-400050" algn="l">
              <a:buFont typeface="+mj-lt"/>
              <a:buAutoNum type="romanUcPeriod"/>
            </a:pPr>
            <a:endParaRPr lang="en-US" sz="1800" b="0" i="0" dirty="0">
              <a:solidFill>
                <a:srgbClr val="3B3B3B"/>
              </a:solidFill>
              <a:effectLst/>
              <a:latin typeface="Corbel" panose="020B0503020204020204" pitchFamily="34" charset="0"/>
            </a:endParaRPr>
          </a:p>
          <a:p>
            <a:pPr algn="l"/>
            <a:r>
              <a:rPr lang="en-US" sz="1800" dirty="0">
                <a:solidFill>
                  <a:srgbClr val="3B3B3B"/>
                </a:solidFill>
                <a:latin typeface="Corbel" panose="020B0503020204020204" pitchFamily="34" charset="0"/>
              </a:rPr>
              <a:t>The </a:t>
            </a:r>
            <a:r>
              <a:rPr lang="en-US" sz="1800" b="1" dirty="0">
                <a:solidFill>
                  <a:srgbClr val="3B3B3B"/>
                </a:solidFill>
                <a:latin typeface="Corbel" panose="020B0503020204020204" pitchFamily="34" charset="0"/>
              </a:rPr>
              <a:t>Ultimate best QC </a:t>
            </a:r>
            <a:r>
              <a:rPr lang="en-US" sz="1800" dirty="0">
                <a:solidFill>
                  <a:srgbClr val="3B3B3B"/>
                </a:solidFill>
                <a:latin typeface="Corbel" panose="020B0503020204020204" pitchFamily="34" charset="0"/>
              </a:rPr>
              <a:t>will likely come from the </a:t>
            </a:r>
            <a:r>
              <a:rPr lang="en-US" sz="1800" b="1" dirty="0">
                <a:solidFill>
                  <a:srgbClr val="3B3B3B"/>
                </a:solidFill>
                <a:latin typeface="Corbel" panose="020B0503020204020204" pitchFamily="34" charset="0"/>
              </a:rPr>
              <a:t>sequence data</a:t>
            </a:r>
            <a:r>
              <a:rPr lang="en-US" sz="1800" dirty="0">
                <a:solidFill>
                  <a:srgbClr val="3B3B3B"/>
                </a:solidFill>
                <a:latin typeface="Corbel" panose="020B0503020204020204" pitchFamily="34" charset="0"/>
              </a:rPr>
              <a:t>. </a:t>
            </a:r>
            <a:endParaRPr lang="en-US" sz="1800" b="0" i="0" dirty="0">
              <a:solidFill>
                <a:srgbClr val="3B3B3B"/>
              </a:solidFill>
              <a:effectLst/>
              <a:latin typeface="Corbel" panose="020B0503020204020204" pitchFamily="34" charset="0"/>
            </a:endParaRPr>
          </a:p>
        </p:txBody>
      </p:sp>
    </p:spTree>
    <p:extLst>
      <p:ext uri="{BB962C8B-B14F-4D97-AF65-F5344CB8AC3E}">
        <p14:creationId xmlns:p14="http://schemas.microsoft.com/office/powerpoint/2010/main" val="1264274264"/>
      </p:ext>
    </p:extLst>
  </p:cSld>
  <p:clrMapOvr>
    <a:masterClrMapping/>
  </p:clrMapOvr>
</p:sld>
</file>

<file path=ppt/theme/theme1.xml><?xml version="1.0" encoding="utf-8"?>
<a:theme xmlns:a="http://schemas.openxmlformats.org/drawingml/2006/main" name="ilri_powerpoint_template_apr2013">
  <a:themeElements>
    <a:clrScheme name="Custom 3">
      <a:dk1>
        <a:srgbClr val="000000"/>
      </a:dk1>
      <a:lt1>
        <a:srgbClr val="FFFFFF"/>
      </a:lt1>
      <a:dk2>
        <a:srgbClr val="3D4859"/>
      </a:dk2>
      <a:lt2>
        <a:srgbClr val="FEFBE4"/>
      </a:lt2>
      <a:accent1>
        <a:srgbClr val="69303D"/>
      </a:accent1>
      <a:accent2>
        <a:srgbClr val="B65033"/>
      </a:accent2>
      <a:accent3>
        <a:srgbClr val="ECA041"/>
      </a:accent3>
      <a:accent4>
        <a:srgbClr val="444D63"/>
      </a:accent4>
      <a:accent5>
        <a:srgbClr val="8298A8"/>
      </a:accent5>
      <a:accent6>
        <a:srgbClr val="A3A470"/>
      </a:accent6>
      <a:hlink>
        <a:srgbClr val="762123"/>
      </a:hlink>
      <a:folHlink>
        <a:srgbClr val="BD7B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20150</TotalTime>
  <Words>2323</Words>
  <Application>Microsoft Macintosh PowerPoint</Application>
  <PresentationFormat>Widescreen</PresentationFormat>
  <Paragraphs>252</Paragraphs>
  <Slides>37</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Andale Mono</vt:lpstr>
      <vt:lpstr>Arial</vt:lpstr>
      <vt:lpstr>Calibri</vt:lpstr>
      <vt:lpstr>Century Gothic</vt:lpstr>
      <vt:lpstr>Corbel</vt:lpstr>
      <vt:lpstr>Courier New</vt:lpstr>
      <vt:lpstr>HelveticaNow</vt:lpstr>
      <vt:lpstr>Lucida Console</vt:lpstr>
      <vt:lpstr>Monaco</vt:lpstr>
      <vt:lpstr>Open Sans</vt:lpstr>
      <vt:lpstr>ilri_powerpoint_template_apr2013</vt:lpstr>
      <vt:lpstr>PowerPoint Presentation</vt:lpstr>
      <vt:lpstr>Objectives</vt:lpstr>
      <vt:lpstr>Primer schemes</vt:lpstr>
      <vt:lpstr>PowerPoint Presentation</vt:lpstr>
      <vt:lpstr>PowerPoint Presentation</vt:lpstr>
      <vt:lpstr>Basecalling</vt:lpstr>
      <vt:lpstr>Basecalling</vt:lpstr>
      <vt:lpstr>Quality control</vt:lpstr>
      <vt:lpstr>Quality control</vt:lpstr>
      <vt:lpstr>Quality control with FastQC</vt:lpstr>
      <vt:lpstr>Quality control with FastQC</vt:lpstr>
      <vt:lpstr>Quality control with FastQC</vt:lpstr>
      <vt:lpstr>Quality control with FastQC</vt:lpstr>
      <vt:lpstr>Quality control with FastQC</vt:lpstr>
      <vt:lpstr>Aggregating quality reports with MultiQC</vt:lpstr>
      <vt:lpstr>Quality control with PycoQC</vt:lpstr>
      <vt:lpstr>PycoQC – Distribution of read length</vt:lpstr>
      <vt:lpstr>PycoQC – Distribution of read quality</vt:lpstr>
      <vt:lpstr>PycoQC – Output over experiment time</vt:lpstr>
      <vt:lpstr>PycoQC – read length over time</vt:lpstr>
      <vt:lpstr>PycoQC – mean read quality over time</vt:lpstr>
      <vt:lpstr>PycoQC – number of reads per barcode</vt:lpstr>
      <vt:lpstr>PycoQC – channel activity over time</vt:lpstr>
      <vt:lpstr>Quality control using MinION_QC </vt:lpstr>
      <vt:lpstr>Read filtering: trimming and adapter removal </vt:lpstr>
      <vt:lpstr>Alignment </vt:lpstr>
      <vt:lpstr>Sequence Alignment Map </vt:lpstr>
      <vt:lpstr>Post-alignment processing </vt:lpstr>
      <vt:lpstr>Post-alignment processing steps </vt:lpstr>
      <vt:lpstr>Visualizing alignment </vt:lpstr>
      <vt:lpstr>Variant calling </vt:lpstr>
      <vt:lpstr>Variant calling </vt:lpstr>
      <vt:lpstr>Consensus building </vt:lpstr>
      <vt:lpstr>Depth</vt:lpstr>
      <vt:lpstr>Coverage</vt:lpstr>
      <vt:lpstr>Acknowledgments</vt:lpstr>
      <vt:lpstr>References and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surveillance of SARS-CoV-2 training</dc:title>
  <dc:creator>Juma, John (ILRI)</dc:creator>
  <cp:lastModifiedBy>Juma, John (ILRI)</cp:lastModifiedBy>
  <cp:revision>547</cp:revision>
  <dcterms:created xsi:type="dcterms:W3CDTF">2022-03-07T06:16:06Z</dcterms:created>
  <dcterms:modified xsi:type="dcterms:W3CDTF">2023-03-14T04:10:20Z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0x010100289151CC3285AB44A726E4FF20DF659B</vt:lpwstr>
  </property>
  <property fmtid="{D5CDD505-2E9C-101B-9397-08002B2CF9AE}" pid="3" name="MSIP_Label_80c4d10e-bd94-4e7c-b4a1-fe20ff6d8abe_Enabled">
    <vt:lpwstr>true</vt:lpwstr>
  </property>
  <property fmtid="{D5CDD505-2E9C-101B-9397-08002B2CF9AE}" pid="4" name="MSIP_Label_80c4d10e-bd94-4e7c-b4a1-fe20ff6d8abe_SetDate">
    <vt:lpwstr>2021-01-26T07:19:47Z</vt:lpwstr>
  </property>
  <property fmtid="{D5CDD505-2E9C-101B-9397-08002B2CF9AE}" pid="5" name="MSIP_Label_80c4d10e-bd94-4e7c-b4a1-fe20ff6d8abe_Method">
    <vt:lpwstr>Standard</vt:lpwstr>
  </property>
  <property fmtid="{D5CDD505-2E9C-101B-9397-08002B2CF9AE}" pid="6" name="MSIP_Label_80c4d10e-bd94-4e7c-b4a1-fe20ff6d8abe_Name">
    <vt:lpwstr>80c4d10e-bd94-4e7c-b4a1-fe20ff6d8abe</vt:lpwstr>
  </property>
  <property fmtid="{D5CDD505-2E9C-101B-9397-08002B2CF9AE}" pid="7" name="MSIP_Label_80c4d10e-bd94-4e7c-b4a1-fe20ff6d8abe_SiteId">
    <vt:lpwstr>6afa0e00-fa14-40b7-8a2e-22a7f8c357d5</vt:lpwstr>
  </property>
  <property fmtid="{D5CDD505-2E9C-101B-9397-08002B2CF9AE}" pid="8" name="MSIP_Label_80c4d10e-bd94-4e7c-b4a1-fe20ff6d8abe_ActionId">
    <vt:lpwstr>cbbe11e2-0fe5-494a-8c83-7dfdfd3148c5</vt:lpwstr>
  </property>
  <property fmtid="{D5CDD505-2E9C-101B-9397-08002B2CF9AE}" pid="9" name="MSIP_Label_80c4d10e-bd94-4e7c-b4a1-fe20ff6d8abe_ContentBits">
    <vt:lpwstr>0</vt:lpwstr>
  </property>
</Properties>
</file>